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1475" r:id="rId2"/>
    <p:sldId id="1476" r:id="rId3"/>
    <p:sldId id="1477" r:id="rId4"/>
    <p:sldId id="1478" r:id="rId5"/>
    <p:sldId id="1479" r:id="rId6"/>
    <p:sldId id="1480" r:id="rId7"/>
    <p:sldId id="1481" r:id="rId8"/>
    <p:sldId id="1482" r:id="rId9"/>
    <p:sldId id="1483" r:id="rId10"/>
    <p:sldId id="1484" r:id="rId11"/>
    <p:sldId id="1485" r:id="rId12"/>
    <p:sldId id="1486" r:id="rId13"/>
    <p:sldId id="1487" r:id="rId14"/>
    <p:sldId id="1488" r:id="rId15"/>
    <p:sldId id="1489" r:id="rId16"/>
    <p:sldId id="1490" r:id="rId17"/>
    <p:sldId id="1491" r:id="rId18"/>
    <p:sldId id="1492" r:id="rId19"/>
    <p:sldId id="1493" r:id="rId20"/>
    <p:sldId id="1494" r:id="rId21"/>
    <p:sldId id="1495" r:id="rId22"/>
    <p:sldId id="1496" r:id="rId23"/>
    <p:sldId id="1497" r:id="rId24"/>
    <p:sldId id="1498" r:id="rId25"/>
    <p:sldId id="1499" r:id="rId26"/>
    <p:sldId id="1500" r:id="rId27"/>
    <p:sldId id="1501" r:id="rId28"/>
    <p:sldId id="1502" r:id="rId29"/>
    <p:sldId id="1503" r:id="rId30"/>
    <p:sldId id="1504" r:id="rId31"/>
    <p:sldId id="1505" r:id="rId32"/>
    <p:sldId id="1506" r:id="rId33"/>
    <p:sldId id="1507" r:id="rId34"/>
    <p:sldId id="1508" r:id="rId35"/>
    <p:sldId id="1509" r:id="rId36"/>
    <p:sldId id="1261" r:id="rId37"/>
    <p:sldId id="1451" r:id="rId38"/>
    <p:sldId id="1790" r:id="rId39"/>
    <p:sldId id="1539" r:id="rId40"/>
    <p:sldId id="1526" r:id="rId41"/>
    <p:sldId id="1450" r:id="rId42"/>
    <p:sldId id="1262" r:id="rId43"/>
    <p:sldId id="1263" r:id="rId44"/>
    <p:sldId id="1264" r:id="rId45"/>
    <p:sldId id="1265" r:id="rId46"/>
    <p:sldId id="1214" r:id="rId47"/>
    <p:sldId id="1399" r:id="rId48"/>
    <p:sldId id="1127" r:id="rId49"/>
    <p:sldId id="1128" r:id="rId50"/>
    <p:sldId id="1139" r:id="rId51"/>
    <p:sldId id="1003" r:id="rId52"/>
    <p:sldId id="1004" r:id="rId53"/>
    <p:sldId id="1447" r:id="rId54"/>
    <p:sldId id="1448" r:id="rId55"/>
    <p:sldId id="1530" r:id="rId56"/>
    <p:sldId id="1759" r:id="rId57"/>
    <p:sldId id="1531"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4660"/>
  </p:normalViewPr>
  <p:slideViewPr>
    <p:cSldViewPr snapToGrid="0">
      <p:cViewPr varScale="1">
        <p:scale>
          <a:sx n="102" d="100"/>
          <a:sy n="102" d="100"/>
        </p:scale>
        <p:origin x="888"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9F60DE-3BE6-452B-BF5F-7099F9166324}" type="doc">
      <dgm:prSet loTypeId="urn:microsoft.com/office/officeart/2005/8/layout/pyramid1" loCatId="pyramid" qsTypeId="urn:microsoft.com/office/officeart/2005/8/quickstyle/simple1" qsCatId="simple" csTypeId="urn:microsoft.com/office/officeart/2005/8/colors/accent1_2" csCatId="accent1" phldr="1"/>
      <dgm:spPr/>
    </dgm:pt>
    <dgm:pt modelId="{3996ECF2-F7BE-4783-9EAB-D56D50353B7D}">
      <dgm:prSet phldrT="[Text]" custT="1"/>
      <dgm:spPr/>
      <dgm:t>
        <a:bodyPr/>
        <a:lstStyle/>
        <a:p>
          <a:endParaRPr lang="en-US" sz="1400" dirty="0"/>
        </a:p>
        <a:p>
          <a:r>
            <a:rPr lang="en-US" sz="1400" dirty="0"/>
            <a:t>Custom</a:t>
          </a:r>
        </a:p>
        <a:p>
          <a:r>
            <a:rPr lang="en-US" sz="1400" dirty="0"/>
            <a:t>Parsed </a:t>
          </a:r>
        </a:p>
        <a:p>
          <a:r>
            <a:rPr lang="en-US" sz="1400" dirty="0"/>
            <a:t>Rules</a:t>
          </a:r>
        </a:p>
      </dgm:t>
    </dgm:pt>
    <dgm:pt modelId="{DED75FF9-688D-4D63-9744-DBDE19C16D77}" type="parTrans" cxnId="{A2F1C52A-8227-479C-A074-2FDEF2A84CA6}">
      <dgm:prSet/>
      <dgm:spPr/>
      <dgm:t>
        <a:bodyPr/>
        <a:lstStyle/>
        <a:p>
          <a:endParaRPr lang="en-US"/>
        </a:p>
      </dgm:t>
    </dgm:pt>
    <dgm:pt modelId="{BD73A805-6F95-43C7-BA8C-F2E1C5E8140A}" type="sibTrans" cxnId="{A2F1C52A-8227-479C-A074-2FDEF2A84CA6}">
      <dgm:prSet/>
      <dgm:spPr/>
      <dgm:t>
        <a:bodyPr/>
        <a:lstStyle/>
        <a:p>
          <a:endParaRPr lang="en-US"/>
        </a:p>
      </dgm:t>
    </dgm:pt>
    <dgm:pt modelId="{8CEB28A0-B868-4DDF-939C-A6516018CB0D}">
      <dgm:prSet phldrT="[Text]" custT="1"/>
      <dgm:spPr/>
      <dgm:t>
        <a:bodyPr/>
        <a:lstStyle/>
        <a:p>
          <a:r>
            <a:rPr lang="en-US" sz="1800" dirty="0"/>
            <a:t>Complex API-based Rules</a:t>
          </a:r>
        </a:p>
      </dgm:t>
    </dgm:pt>
    <dgm:pt modelId="{CD486420-81EA-409F-A7C6-0B8C4F02EB93}" type="parTrans" cxnId="{D7BA701A-DD74-4EE9-9E45-82E9AFBF3CA1}">
      <dgm:prSet/>
      <dgm:spPr/>
      <dgm:t>
        <a:bodyPr/>
        <a:lstStyle/>
        <a:p>
          <a:endParaRPr lang="en-US"/>
        </a:p>
      </dgm:t>
    </dgm:pt>
    <dgm:pt modelId="{F0EEF3E2-B4A5-41D3-96DE-336522AB1AF5}" type="sibTrans" cxnId="{D7BA701A-DD74-4EE9-9E45-82E9AFBF3CA1}">
      <dgm:prSet/>
      <dgm:spPr/>
      <dgm:t>
        <a:bodyPr/>
        <a:lstStyle/>
        <a:p>
          <a:endParaRPr lang="en-US"/>
        </a:p>
      </dgm:t>
    </dgm:pt>
    <dgm:pt modelId="{15BBC88B-2B30-4149-B269-6ED5BB5BDB41}">
      <dgm:prSet phldrT="[Text]" custT="1"/>
      <dgm:spPr/>
      <dgm:t>
        <a:bodyPr/>
        <a:lstStyle/>
        <a:p>
          <a:r>
            <a:rPr lang="en-US" sz="2400" dirty="0"/>
            <a:t>Simple API-based Rules</a:t>
          </a:r>
        </a:p>
      </dgm:t>
    </dgm:pt>
    <dgm:pt modelId="{2FF630AB-D694-4CBF-BFCF-3991F16D9B0C}" type="parTrans" cxnId="{528CAF3C-06B0-46A7-A473-C24C1798DB7C}">
      <dgm:prSet/>
      <dgm:spPr/>
      <dgm:t>
        <a:bodyPr/>
        <a:lstStyle/>
        <a:p>
          <a:endParaRPr lang="en-US"/>
        </a:p>
      </dgm:t>
    </dgm:pt>
    <dgm:pt modelId="{3639513E-12A9-47A4-A755-A3E0E68D896F}" type="sibTrans" cxnId="{528CAF3C-06B0-46A7-A473-C24C1798DB7C}">
      <dgm:prSet/>
      <dgm:spPr/>
      <dgm:t>
        <a:bodyPr/>
        <a:lstStyle/>
        <a:p>
          <a:endParaRPr lang="en-US"/>
        </a:p>
      </dgm:t>
    </dgm:pt>
    <dgm:pt modelId="{662EF289-088E-4EFD-88C1-D0F62BA08A14}" type="pres">
      <dgm:prSet presAssocID="{3E9F60DE-3BE6-452B-BF5F-7099F9166324}" presName="Name0" presStyleCnt="0">
        <dgm:presLayoutVars>
          <dgm:dir/>
          <dgm:animLvl val="lvl"/>
          <dgm:resizeHandles val="exact"/>
        </dgm:presLayoutVars>
      </dgm:prSet>
      <dgm:spPr/>
    </dgm:pt>
    <dgm:pt modelId="{3B8C90BE-FFBC-4E51-9C04-2982AEC7B24F}" type="pres">
      <dgm:prSet presAssocID="{3996ECF2-F7BE-4783-9EAB-D56D50353B7D}" presName="Name8" presStyleCnt="0"/>
      <dgm:spPr/>
    </dgm:pt>
    <dgm:pt modelId="{8F8EBEA6-DEB3-460A-9F38-0AE8163ECCCE}" type="pres">
      <dgm:prSet presAssocID="{3996ECF2-F7BE-4783-9EAB-D56D50353B7D}" presName="level" presStyleLbl="node1" presStyleIdx="0" presStyleCnt="3" custLinFactNeighborX="-935" custLinFactNeighborY="2871">
        <dgm:presLayoutVars>
          <dgm:chMax val="1"/>
          <dgm:bulletEnabled val="1"/>
        </dgm:presLayoutVars>
      </dgm:prSet>
      <dgm:spPr/>
    </dgm:pt>
    <dgm:pt modelId="{82EDD902-C1D6-4C06-9AA7-AB4A47E509C8}" type="pres">
      <dgm:prSet presAssocID="{3996ECF2-F7BE-4783-9EAB-D56D50353B7D}" presName="levelTx" presStyleLbl="revTx" presStyleIdx="0" presStyleCnt="0">
        <dgm:presLayoutVars>
          <dgm:chMax val="1"/>
          <dgm:bulletEnabled val="1"/>
        </dgm:presLayoutVars>
      </dgm:prSet>
      <dgm:spPr/>
    </dgm:pt>
    <dgm:pt modelId="{FAC2810A-1D85-408F-81E3-832B3337FF51}" type="pres">
      <dgm:prSet presAssocID="{8CEB28A0-B868-4DDF-939C-A6516018CB0D}" presName="Name8" presStyleCnt="0"/>
      <dgm:spPr/>
    </dgm:pt>
    <dgm:pt modelId="{CE55C8A7-67D6-414F-903D-22AF97362149}" type="pres">
      <dgm:prSet presAssocID="{8CEB28A0-B868-4DDF-939C-A6516018CB0D}" presName="level" presStyleLbl="node1" presStyleIdx="1" presStyleCnt="3">
        <dgm:presLayoutVars>
          <dgm:chMax val="1"/>
          <dgm:bulletEnabled val="1"/>
        </dgm:presLayoutVars>
      </dgm:prSet>
      <dgm:spPr/>
    </dgm:pt>
    <dgm:pt modelId="{169AB0F7-EB78-49AB-968E-58E921EFE8B6}" type="pres">
      <dgm:prSet presAssocID="{8CEB28A0-B868-4DDF-939C-A6516018CB0D}" presName="levelTx" presStyleLbl="revTx" presStyleIdx="0" presStyleCnt="0">
        <dgm:presLayoutVars>
          <dgm:chMax val="1"/>
          <dgm:bulletEnabled val="1"/>
        </dgm:presLayoutVars>
      </dgm:prSet>
      <dgm:spPr/>
    </dgm:pt>
    <dgm:pt modelId="{3F67D198-C6EB-4664-8F78-E44990B46809}" type="pres">
      <dgm:prSet presAssocID="{15BBC88B-2B30-4149-B269-6ED5BB5BDB41}" presName="Name8" presStyleCnt="0"/>
      <dgm:spPr/>
    </dgm:pt>
    <dgm:pt modelId="{7D809457-01B0-4CC7-99A8-2FDE46493BB9}" type="pres">
      <dgm:prSet presAssocID="{15BBC88B-2B30-4149-B269-6ED5BB5BDB41}" presName="level" presStyleLbl="node1" presStyleIdx="2" presStyleCnt="3">
        <dgm:presLayoutVars>
          <dgm:chMax val="1"/>
          <dgm:bulletEnabled val="1"/>
        </dgm:presLayoutVars>
      </dgm:prSet>
      <dgm:spPr/>
    </dgm:pt>
    <dgm:pt modelId="{1C2C0109-3D4E-4672-B721-FB1DF4F1F43A}" type="pres">
      <dgm:prSet presAssocID="{15BBC88B-2B30-4149-B269-6ED5BB5BDB41}" presName="levelTx" presStyleLbl="revTx" presStyleIdx="0" presStyleCnt="0">
        <dgm:presLayoutVars>
          <dgm:chMax val="1"/>
          <dgm:bulletEnabled val="1"/>
        </dgm:presLayoutVars>
      </dgm:prSet>
      <dgm:spPr/>
    </dgm:pt>
  </dgm:ptLst>
  <dgm:cxnLst>
    <dgm:cxn modelId="{D7BA701A-DD74-4EE9-9E45-82E9AFBF3CA1}" srcId="{3E9F60DE-3BE6-452B-BF5F-7099F9166324}" destId="{8CEB28A0-B868-4DDF-939C-A6516018CB0D}" srcOrd="1" destOrd="0" parTransId="{CD486420-81EA-409F-A7C6-0B8C4F02EB93}" sibTransId="{F0EEF3E2-B4A5-41D3-96DE-336522AB1AF5}"/>
    <dgm:cxn modelId="{E38AF41F-CA8B-4EED-9717-77552F65186A}" type="presOf" srcId="{15BBC88B-2B30-4149-B269-6ED5BB5BDB41}" destId="{1C2C0109-3D4E-4672-B721-FB1DF4F1F43A}" srcOrd="1" destOrd="0" presId="urn:microsoft.com/office/officeart/2005/8/layout/pyramid1"/>
    <dgm:cxn modelId="{A2F1C52A-8227-479C-A074-2FDEF2A84CA6}" srcId="{3E9F60DE-3BE6-452B-BF5F-7099F9166324}" destId="{3996ECF2-F7BE-4783-9EAB-D56D50353B7D}" srcOrd="0" destOrd="0" parTransId="{DED75FF9-688D-4D63-9744-DBDE19C16D77}" sibTransId="{BD73A805-6F95-43C7-BA8C-F2E1C5E8140A}"/>
    <dgm:cxn modelId="{528CAF3C-06B0-46A7-A473-C24C1798DB7C}" srcId="{3E9F60DE-3BE6-452B-BF5F-7099F9166324}" destId="{15BBC88B-2B30-4149-B269-6ED5BB5BDB41}" srcOrd="2" destOrd="0" parTransId="{2FF630AB-D694-4CBF-BFCF-3991F16D9B0C}" sibTransId="{3639513E-12A9-47A4-A755-A3E0E68D896F}"/>
    <dgm:cxn modelId="{191BE19E-5E94-4A00-A7B4-1DA89B678320}" type="presOf" srcId="{8CEB28A0-B868-4DDF-939C-A6516018CB0D}" destId="{169AB0F7-EB78-49AB-968E-58E921EFE8B6}" srcOrd="1" destOrd="0" presId="urn:microsoft.com/office/officeart/2005/8/layout/pyramid1"/>
    <dgm:cxn modelId="{B53E65B1-70D0-4F14-ADDD-51BCC7CAF57E}" type="presOf" srcId="{8CEB28A0-B868-4DDF-939C-A6516018CB0D}" destId="{CE55C8A7-67D6-414F-903D-22AF97362149}" srcOrd="0" destOrd="0" presId="urn:microsoft.com/office/officeart/2005/8/layout/pyramid1"/>
    <dgm:cxn modelId="{586815CD-E4B9-4C73-B1B7-97A45EB27B01}" type="presOf" srcId="{15BBC88B-2B30-4149-B269-6ED5BB5BDB41}" destId="{7D809457-01B0-4CC7-99A8-2FDE46493BB9}" srcOrd="0" destOrd="0" presId="urn:microsoft.com/office/officeart/2005/8/layout/pyramid1"/>
    <dgm:cxn modelId="{EE4F14DF-A652-4A98-BAA3-F18ECE2719DC}" type="presOf" srcId="{3996ECF2-F7BE-4783-9EAB-D56D50353B7D}" destId="{8F8EBEA6-DEB3-460A-9F38-0AE8163ECCCE}" srcOrd="0" destOrd="0" presId="urn:microsoft.com/office/officeart/2005/8/layout/pyramid1"/>
    <dgm:cxn modelId="{8605F3E9-D777-40D8-94C4-F7AB6369E69B}" type="presOf" srcId="{3996ECF2-F7BE-4783-9EAB-D56D50353B7D}" destId="{82EDD902-C1D6-4C06-9AA7-AB4A47E509C8}" srcOrd="1" destOrd="0" presId="urn:microsoft.com/office/officeart/2005/8/layout/pyramid1"/>
    <dgm:cxn modelId="{3C59A4EC-021F-4C64-9E8D-9D2E0E8B4351}" type="presOf" srcId="{3E9F60DE-3BE6-452B-BF5F-7099F9166324}" destId="{662EF289-088E-4EFD-88C1-D0F62BA08A14}" srcOrd="0" destOrd="0" presId="urn:microsoft.com/office/officeart/2005/8/layout/pyramid1"/>
    <dgm:cxn modelId="{AFA97CD8-F7B8-4C33-B774-908F5257FFB8}" type="presParOf" srcId="{662EF289-088E-4EFD-88C1-D0F62BA08A14}" destId="{3B8C90BE-FFBC-4E51-9C04-2982AEC7B24F}" srcOrd="0" destOrd="0" presId="urn:microsoft.com/office/officeart/2005/8/layout/pyramid1"/>
    <dgm:cxn modelId="{92C91D4B-16E9-401B-BF1B-A34F08FFDF2F}" type="presParOf" srcId="{3B8C90BE-FFBC-4E51-9C04-2982AEC7B24F}" destId="{8F8EBEA6-DEB3-460A-9F38-0AE8163ECCCE}" srcOrd="0" destOrd="0" presId="urn:microsoft.com/office/officeart/2005/8/layout/pyramid1"/>
    <dgm:cxn modelId="{3453AF10-7A11-43D5-8E7B-23DA6A545F64}" type="presParOf" srcId="{3B8C90BE-FFBC-4E51-9C04-2982AEC7B24F}" destId="{82EDD902-C1D6-4C06-9AA7-AB4A47E509C8}" srcOrd="1" destOrd="0" presId="urn:microsoft.com/office/officeart/2005/8/layout/pyramid1"/>
    <dgm:cxn modelId="{16986EE4-0D0E-4295-8560-00721AD82383}" type="presParOf" srcId="{662EF289-088E-4EFD-88C1-D0F62BA08A14}" destId="{FAC2810A-1D85-408F-81E3-832B3337FF51}" srcOrd="1" destOrd="0" presId="urn:microsoft.com/office/officeart/2005/8/layout/pyramid1"/>
    <dgm:cxn modelId="{3107505F-4655-4764-80F1-DC912902EE2D}" type="presParOf" srcId="{FAC2810A-1D85-408F-81E3-832B3337FF51}" destId="{CE55C8A7-67D6-414F-903D-22AF97362149}" srcOrd="0" destOrd="0" presId="urn:microsoft.com/office/officeart/2005/8/layout/pyramid1"/>
    <dgm:cxn modelId="{67EE1B3F-0986-41BB-814B-EB0EE74C7B03}" type="presParOf" srcId="{FAC2810A-1D85-408F-81E3-832B3337FF51}" destId="{169AB0F7-EB78-49AB-968E-58E921EFE8B6}" srcOrd="1" destOrd="0" presId="urn:microsoft.com/office/officeart/2005/8/layout/pyramid1"/>
    <dgm:cxn modelId="{941399F4-4787-4353-9467-E6908E97D7B4}" type="presParOf" srcId="{662EF289-088E-4EFD-88C1-D0F62BA08A14}" destId="{3F67D198-C6EB-4664-8F78-E44990B46809}" srcOrd="2" destOrd="0" presId="urn:microsoft.com/office/officeart/2005/8/layout/pyramid1"/>
    <dgm:cxn modelId="{1B684A64-1477-4F9C-B151-69F8EC477EE4}" type="presParOf" srcId="{3F67D198-C6EB-4664-8F78-E44990B46809}" destId="{7D809457-01B0-4CC7-99A8-2FDE46493BB9}" srcOrd="0" destOrd="0" presId="urn:microsoft.com/office/officeart/2005/8/layout/pyramid1"/>
    <dgm:cxn modelId="{F0790CA8-26FD-4284-B662-7DC70A04BCB6}" type="presParOf" srcId="{3F67D198-C6EB-4664-8F78-E44990B46809}" destId="{1C2C0109-3D4E-4672-B721-FB1DF4F1F43A}"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8EBEA6-DEB3-460A-9F38-0AE8163ECCCE}">
      <dsp:nvSpPr>
        <dsp:cNvPr id="0" name=""/>
        <dsp:cNvSpPr/>
      </dsp:nvSpPr>
      <dsp:spPr>
        <a:xfrm>
          <a:off x="1737785" y="50803"/>
          <a:ext cx="1754187" cy="1769533"/>
        </a:xfrm>
        <a:prstGeom prst="trapezoid">
          <a:avLst>
            <a:gd name="adj" fmla="val 5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n-US" sz="1400" kern="1200" dirty="0"/>
        </a:p>
        <a:p>
          <a:pPr marL="0" lvl="0" indent="0" algn="ctr" defTabSz="622300">
            <a:lnSpc>
              <a:spcPct val="90000"/>
            </a:lnSpc>
            <a:spcBef>
              <a:spcPct val="0"/>
            </a:spcBef>
            <a:spcAft>
              <a:spcPct val="35000"/>
            </a:spcAft>
            <a:buNone/>
          </a:pPr>
          <a:r>
            <a:rPr lang="en-US" sz="1400" kern="1200" dirty="0"/>
            <a:t>Custom</a:t>
          </a:r>
        </a:p>
        <a:p>
          <a:pPr marL="0" lvl="0" indent="0" algn="ctr" defTabSz="622300">
            <a:lnSpc>
              <a:spcPct val="90000"/>
            </a:lnSpc>
            <a:spcBef>
              <a:spcPct val="0"/>
            </a:spcBef>
            <a:spcAft>
              <a:spcPct val="35000"/>
            </a:spcAft>
            <a:buNone/>
          </a:pPr>
          <a:r>
            <a:rPr lang="en-US" sz="1400" kern="1200" dirty="0"/>
            <a:t>Parsed </a:t>
          </a:r>
        </a:p>
        <a:p>
          <a:pPr marL="0" lvl="0" indent="0" algn="ctr" defTabSz="622300">
            <a:lnSpc>
              <a:spcPct val="90000"/>
            </a:lnSpc>
            <a:spcBef>
              <a:spcPct val="0"/>
            </a:spcBef>
            <a:spcAft>
              <a:spcPct val="35000"/>
            </a:spcAft>
            <a:buNone/>
          </a:pPr>
          <a:r>
            <a:rPr lang="en-US" sz="1400" kern="1200" dirty="0"/>
            <a:t>Rules</a:t>
          </a:r>
        </a:p>
      </dsp:txBody>
      <dsp:txXfrm>
        <a:off x="1737785" y="50803"/>
        <a:ext cx="1754187" cy="1769533"/>
      </dsp:txXfrm>
    </dsp:sp>
    <dsp:sp modelId="{CE55C8A7-67D6-414F-903D-22AF97362149}">
      <dsp:nvSpPr>
        <dsp:cNvPr id="0" name=""/>
        <dsp:cNvSpPr/>
      </dsp:nvSpPr>
      <dsp:spPr>
        <a:xfrm>
          <a:off x="877093" y="1769533"/>
          <a:ext cx="3508374" cy="1769533"/>
        </a:xfrm>
        <a:prstGeom prst="trapezoid">
          <a:avLst>
            <a:gd name="adj" fmla="val 49566"/>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Complex API-based Rules</a:t>
          </a:r>
        </a:p>
      </dsp:txBody>
      <dsp:txXfrm>
        <a:off x="1491059" y="1769533"/>
        <a:ext cx="2280443" cy="1769533"/>
      </dsp:txXfrm>
    </dsp:sp>
    <dsp:sp modelId="{7D809457-01B0-4CC7-99A8-2FDE46493BB9}">
      <dsp:nvSpPr>
        <dsp:cNvPr id="0" name=""/>
        <dsp:cNvSpPr/>
      </dsp:nvSpPr>
      <dsp:spPr>
        <a:xfrm>
          <a:off x="0" y="3539066"/>
          <a:ext cx="5262562" cy="1769533"/>
        </a:xfrm>
        <a:prstGeom prst="trapezoid">
          <a:avLst>
            <a:gd name="adj" fmla="val 49566"/>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Simple API-based Rules</a:t>
          </a:r>
        </a:p>
      </dsp:txBody>
      <dsp:txXfrm>
        <a:off x="920948" y="3539066"/>
        <a:ext cx="3420665" cy="1769533"/>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B61F43-4E18-4C06-9DB2-8AC7C6280B23}" type="datetimeFigureOut">
              <a:rPr lang="en-US" smtClean="0"/>
              <a:t>7/30/2025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89B07D-F96D-4B2C-A035-3C47A9DA384E}" type="slidenum">
              <a:rPr lang="en-US" smtClean="0"/>
              <a:t>‹#›</a:t>
            </a:fld>
            <a:endParaRPr lang="en-US"/>
          </a:p>
        </p:txBody>
      </p:sp>
    </p:spTree>
    <p:extLst>
      <p:ext uri="{BB962C8B-B14F-4D97-AF65-F5344CB8AC3E}">
        <p14:creationId xmlns:p14="http://schemas.microsoft.com/office/powerpoint/2010/main" val="910173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89D415E9-32BE-FAF8-533B-0CF9EC59984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E5AF886-8FFD-6A47-B1D4-83371D2E9D70}" type="slidenum">
              <a:rPr lang="en-US" altLang="en-US" sz="1300" smtClean="0"/>
              <a:pPr>
                <a:spcBef>
                  <a:spcPct val="0"/>
                </a:spcBef>
              </a:pPr>
              <a:t>1</a:t>
            </a:fld>
            <a:endParaRPr lang="en-US" altLang="en-US" sz="1300"/>
          </a:p>
        </p:txBody>
      </p:sp>
      <p:sp>
        <p:nvSpPr>
          <p:cNvPr id="123907" name="Rectangle 2">
            <a:extLst>
              <a:ext uri="{FF2B5EF4-FFF2-40B4-BE49-F238E27FC236}">
                <a16:creationId xmlns:a16="http://schemas.microsoft.com/office/drawing/2014/main" id="{467A266A-E0C4-AEFD-DE99-573AB944C72D}"/>
              </a:ext>
            </a:extLst>
          </p:cNvPr>
          <p:cNvSpPr>
            <a:spLocks noGrp="1" noRot="1" noChangeAspect="1" noChangeArrowheads="1" noTextEdit="1"/>
          </p:cNvSpPr>
          <p:nvPr>
            <p:ph type="sldImg"/>
          </p:nvPr>
        </p:nvSpPr>
        <p:spPr>
          <a:xfrm>
            <a:off x="1258888" y="720725"/>
            <a:ext cx="4799012" cy="3598863"/>
          </a:xfrm>
          <a:ln>
            <a:solidFill>
              <a:schemeClr val="tx1"/>
            </a:solidFill>
          </a:ln>
        </p:spPr>
      </p:sp>
      <p:sp>
        <p:nvSpPr>
          <p:cNvPr id="123908" name="Rectangle 3">
            <a:extLst>
              <a:ext uri="{FF2B5EF4-FFF2-40B4-BE49-F238E27FC236}">
                <a16:creationId xmlns:a16="http://schemas.microsoft.com/office/drawing/2014/main" id="{B5B981F6-EE95-6594-DDED-1C436FAE3945}"/>
              </a:ext>
            </a:extLst>
          </p:cNvPr>
          <p:cNvSpPr>
            <a:spLocks noGrp="1" noChangeArrowheads="1"/>
          </p:cNvSpPr>
          <p:nvPr>
            <p:ph type="body" idx="1"/>
          </p:nvPr>
        </p:nvSpPr>
        <p:spPr>
          <a:xfrm>
            <a:off x="290513" y="4505325"/>
            <a:ext cx="6734175"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25413" indent="-125413"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a:extLst>
              <a:ext uri="{FF2B5EF4-FFF2-40B4-BE49-F238E27FC236}">
                <a16:creationId xmlns:a16="http://schemas.microsoft.com/office/drawing/2014/main" id="{E1FE6A04-EB68-220B-23B9-35D7F29D120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6C6335C-69B3-6342-883B-5483E09038E8}" type="slidenum">
              <a:rPr lang="en-US" altLang="en-US" sz="1300" smtClean="0"/>
              <a:pPr>
                <a:spcBef>
                  <a:spcPct val="0"/>
                </a:spcBef>
              </a:pPr>
              <a:t>38</a:t>
            </a:fld>
            <a:endParaRPr lang="en-US" altLang="en-US" sz="1300"/>
          </a:p>
        </p:txBody>
      </p:sp>
      <p:sp>
        <p:nvSpPr>
          <p:cNvPr id="171011" name="Rectangle 2">
            <a:extLst>
              <a:ext uri="{FF2B5EF4-FFF2-40B4-BE49-F238E27FC236}">
                <a16:creationId xmlns:a16="http://schemas.microsoft.com/office/drawing/2014/main" id="{8E634318-C9FB-1A1D-6EF8-213623A84C40}"/>
              </a:ext>
            </a:extLst>
          </p:cNvPr>
          <p:cNvSpPr>
            <a:spLocks noGrp="1" noRot="1" noChangeAspect="1" noChangeArrowheads="1" noTextEdit="1"/>
          </p:cNvSpPr>
          <p:nvPr>
            <p:ph type="sldImg"/>
          </p:nvPr>
        </p:nvSpPr>
        <p:spPr>
          <a:ln/>
        </p:spPr>
      </p:sp>
      <p:sp>
        <p:nvSpPr>
          <p:cNvPr id="171012" name="Rectangle 3">
            <a:extLst>
              <a:ext uri="{FF2B5EF4-FFF2-40B4-BE49-F238E27FC236}">
                <a16:creationId xmlns:a16="http://schemas.microsoft.com/office/drawing/2014/main" id="{8E6A1507-D896-4BC9-A54A-1CC94FE6E09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a:extLst>
              <a:ext uri="{FF2B5EF4-FFF2-40B4-BE49-F238E27FC236}">
                <a16:creationId xmlns:a16="http://schemas.microsoft.com/office/drawing/2014/main" id="{CAA933C0-6EFD-F24B-52AA-8CE40D21DCF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5C6761-5DA6-4840-82E0-6084CACDC942}" type="slidenum">
              <a:rPr lang="en-US" altLang="en-US" sz="1300" smtClean="0"/>
              <a:pPr>
                <a:spcBef>
                  <a:spcPct val="0"/>
                </a:spcBef>
              </a:pPr>
              <a:t>39</a:t>
            </a:fld>
            <a:endParaRPr lang="en-US" altLang="en-US" sz="1300"/>
          </a:p>
        </p:txBody>
      </p:sp>
      <p:sp>
        <p:nvSpPr>
          <p:cNvPr id="173059" name="Rectangle 2">
            <a:extLst>
              <a:ext uri="{FF2B5EF4-FFF2-40B4-BE49-F238E27FC236}">
                <a16:creationId xmlns:a16="http://schemas.microsoft.com/office/drawing/2014/main" id="{702B3489-0C07-8B60-9FC1-32BE70465C10}"/>
              </a:ext>
            </a:extLst>
          </p:cNvPr>
          <p:cNvSpPr>
            <a:spLocks noGrp="1" noRot="1" noChangeAspect="1" noChangeArrowheads="1" noTextEdit="1"/>
          </p:cNvSpPr>
          <p:nvPr>
            <p:ph type="sldImg"/>
          </p:nvPr>
        </p:nvSpPr>
        <p:spPr>
          <a:ln/>
        </p:spPr>
      </p:sp>
      <p:sp>
        <p:nvSpPr>
          <p:cNvPr id="173060" name="Rectangle 3">
            <a:extLst>
              <a:ext uri="{FF2B5EF4-FFF2-40B4-BE49-F238E27FC236}">
                <a16:creationId xmlns:a16="http://schemas.microsoft.com/office/drawing/2014/main" id="{DAEA92CF-10B5-5B65-5D19-F0037A15897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CF33460A-61D0-2E3B-40F1-66457C0EDC4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13B6515-0D2A-F644-A784-D590A2435E79}" type="slidenum">
              <a:rPr lang="en-US" altLang="en-US" sz="1300" smtClean="0"/>
              <a:pPr>
                <a:spcBef>
                  <a:spcPct val="0"/>
                </a:spcBef>
              </a:pPr>
              <a:t>41</a:t>
            </a:fld>
            <a:endParaRPr lang="en-US" altLang="en-US" sz="1300"/>
          </a:p>
        </p:txBody>
      </p:sp>
      <p:sp>
        <p:nvSpPr>
          <p:cNvPr id="176131" name="Rectangle 2">
            <a:extLst>
              <a:ext uri="{FF2B5EF4-FFF2-40B4-BE49-F238E27FC236}">
                <a16:creationId xmlns:a16="http://schemas.microsoft.com/office/drawing/2014/main" id="{6FA0B7F8-3E53-A92E-E528-E9578E9A68C2}"/>
              </a:ext>
            </a:extLst>
          </p:cNvPr>
          <p:cNvSpPr>
            <a:spLocks noGrp="1" noRot="1" noChangeAspect="1" noChangeArrowheads="1" noTextEdit="1"/>
          </p:cNvSpPr>
          <p:nvPr>
            <p:ph type="sldImg"/>
          </p:nvPr>
        </p:nvSpPr>
        <p:spPr>
          <a:ln/>
        </p:spPr>
      </p:sp>
      <p:sp>
        <p:nvSpPr>
          <p:cNvPr id="176132" name="Rectangle 3">
            <a:extLst>
              <a:ext uri="{FF2B5EF4-FFF2-40B4-BE49-F238E27FC236}">
                <a16:creationId xmlns:a16="http://schemas.microsoft.com/office/drawing/2014/main" id="{DD0E6891-9C9B-B533-A068-7B0FB14542F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E818A4AD-4853-F74B-84B6-F37D6CF8F39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58A4DC-E5A1-3B42-9058-8277AD2E6830}" type="slidenum">
              <a:rPr lang="en-US" altLang="en-US" sz="1300" smtClean="0"/>
              <a:pPr>
                <a:spcBef>
                  <a:spcPct val="0"/>
                </a:spcBef>
              </a:pPr>
              <a:t>42</a:t>
            </a:fld>
            <a:endParaRPr lang="en-US" altLang="en-US" sz="1300"/>
          </a:p>
        </p:txBody>
      </p:sp>
      <p:sp>
        <p:nvSpPr>
          <p:cNvPr id="178179" name="Rectangle 2">
            <a:extLst>
              <a:ext uri="{FF2B5EF4-FFF2-40B4-BE49-F238E27FC236}">
                <a16:creationId xmlns:a16="http://schemas.microsoft.com/office/drawing/2014/main" id="{1AD9A860-1194-2C82-066F-60695C588884}"/>
              </a:ext>
            </a:extLst>
          </p:cNvPr>
          <p:cNvSpPr>
            <a:spLocks noGrp="1" noRot="1" noChangeAspect="1" noChangeArrowheads="1" noTextEdit="1"/>
          </p:cNvSpPr>
          <p:nvPr>
            <p:ph type="sldImg"/>
          </p:nvPr>
        </p:nvSpPr>
        <p:spPr>
          <a:ln/>
        </p:spPr>
      </p:sp>
      <p:sp>
        <p:nvSpPr>
          <p:cNvPr id="178180" name="Rectangle 3">
            <a:extLst>
              <a:ext uri="{FF2B5EF4-FFF2-40B4-BE49-F238E27FC236}">
                <a16:creationId xmlns:a16="http://schemas.microsoft.com/office/drawing/2014/main" id="{B4B51404-D2D5-A5F1-E103-F6945F8A086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7A5248B2-1285-F15A-EEF8-A54B6D24350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8564A1A-F44E-F341-8B47-79789E0D388F}" type="slidenum">
              <a:rPr lang="en-US" altLang="en-US" sz="1300" smtClean="0"/>
              <a:pPr>
                <a:spcBef>
                  <a:spcPct val="0"/>
                </a:spcBef>
              </a:pPr>
              <a:t>43</a:t>
            </a:fld>
            <a:endParaRPr lang="en-US" altLang="en-US" sz="1300"/>
          </a:p>
        </p:txBody>
      </p:sp>
      <p:sp>
        <p:nvSpPr>
          <p:cNvPr id="180227" name="Rectangle 2">
            <a:extLst>
              <a:ext uri="{FF2B5EF4-FFF2-40B4-BE49-F238E27FC236}">
                <a16:creationId xmlns:a16="http://schemas.microsoft.com/office/drawing/2014/main" id="{95E76861-D2DD-0D2F-CAFC-FC06BF7AFA6B}"/>
              </a:ext>
            </a:extLst>
          </p:cNvPr>
          <p:cNvSpPr>
            <a:spLocks noGrp="1" noRot="1" noChangeAspect="1" noChangeArrowheads="1" noTextEdit="1"/>
          </p:cNvSpPr>
          <p:nvPr>
            <p:ph type="sldImg"/>
          </p:nvPr>
        </p:nvSpPr>
        <p:spPr>
          <a:ln/>
        </p:spPr>
      </p:sp>
      <p:sp>
        <p:nvSpPr>
          <p:cNvPr id="180228" name="Rectangle 3">
            <a:extLst>
              <a:ext uri="{FF2B5EF4-FFF2-40B4-BE49-F238E27FC236}">
                <a16:creationId xmlns:a16="http://schemas.microsoft.com/office/drawing/2014/main" id="{4A3D1B14-BE3A-D863-1A60-8D57C56A153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3A1857F5-F3B9-0DF0-EADE-C90F2789B73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5125AB-4A17-F246-BA96-36344B9B3C31}" type="slidenum">
              <a:rPr lang="en-US" altLang="en-US" sz="1300" smtClean="0"/>
              <a:pPr>
                <a:spcBef>
                  <a:spcPct val="0"/>
                </a:spcBef>
              </a:pPr>
              <a:t>44</a:t>
            </a:fld>
            <a:endParaRPr lang="en-US" altLang="en-US" sz="1300"/>
          </a:p>
        </p:txBody>
      </p:sp>
      <p:sp>
        <p:nvSpPr>
          <p:cNvPr id="182275" name="Rectangle 2">
            <a:extLst>
              <a:ext uri="{FF2B5EF4-FFF2-40B4-BE49-F238E27FC236}">
                <a16:creationId xmlns:a16="http://schemas.microsoft.com/office/drawing/2014/main" id="{FFEFEA12-F5DA-95DB-365D-58591B4742D9}"/>
              </a:ext>
            </a:extLst>
          </p:cNvPr>
          <p:cNvSpPr>
            <a:spLocks noGrp="1" noRot="1" noChangeAspect="1" noChangeArrowheads="1" noTextEdit="1"/>
          </p:cNvSpPr>
          <p:nvPr>
            <p:ph type="sldImg"/>
          </p:nvPr>
        </p:nvSpPr>
        <p:spPr>
          <a:ln/>
        </p:spPr>
      </p:sp>
      <p:sp>
        <p:nvSpPr>
          <p:cNvPr id="182276" name="Rectangle 3">
            <a:extLst>
              <a:ext uri="{FF2B5EF4-FFF2-40B4-BE49-F238E27FC236}">
                <a16:creationId xmlns:a16="http://schemas.microsoft.com/office/drawing/2014/main" id="{809A434D-A68E-9E5B-B67D-F72D5790860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001D32D1-1EA2-7933-6699-BB4532081D9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CDFAF6E-A420-724F-801C-35D3AA102500}" type="slidenum">
              <a:rPr lang="en-US" altLang="en-US" sz="1300" smtClean="0"/>
              <a:pPr>
                <a:spcBef>
                  <a:spcPct val="0"/>
                </a:spcBef>
              </a:pPr>
              <a:t>45</a:t>
            </a:fld>
            <a:endParaRPr lang="en-US" altLang="en-US" sz="1300"/>
          </a:p>
        </p:txBody>
      </p:sp>
      <p:sp>
        <p:nvSpPr>
          <p:cNvPr id="184323" name="Rectangle 2">
            <a:extLst>
              <a:ext uri="{FF2B5EF4-FFF2-40B4-BE49-F238E27FC236}">
                <a16:creationId xmlns:a16="http://schemas.microsoft.com/office/drawing/2014/main" id="{5D42E90F-6E0B-BB08-C16D-63387E5DA7CE}"/>
              </a:ext>
            </a:extLst>
          </p:cNvPr>
          <p:cNvSpPr>
            <a:spLocks noGrp="1" noRot="1" noChangeAspect="1" noChangeArrowheads="1" noTextEdit="1"/>
          </p:cNvSpPr>
          <p:nvPr>
            <p:ph type="sldImg"/>
          </p:nvPr>
        </p:nvSpPr>
        <p:spPr>
          <a:ln/>
        </p:spPr>
      </p:sp>
      <p:sp>
        <p:nvSpPr>
          <p:cNvPr id="184324" name="Rectangle 3">
            <a:extLst>
              <a:ext uri="{FF2B5EF4-FFF2-40B4-BE49-F238E27FC236}">
                <a16:creationId xmlns:a16="http://schemas.microsoft.com/office/drawing/2014/main" id="{A7AE36EA-3284-1760-4B37-37E0C026E88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a:extLst>
              <a:ext uri="{FF2B5EF4-FFF2-40B4-BE49-F238E27FC236}">
                <a16:creationId xmlns:a16="http://schemas.microsoft.com/office/drawing/2014/main" id="{95274AA8-79B6-0F5D-A84E-817858A3C0E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3E93E1D-25CB-5C4E-9CC1-3E9E8C076992}" type="slidenum">
              <a:rPr lang="en-US" altLang="en-US" sz="1300" smtClean="0"/>
              <a:pPr>
                <a:spcBef>
                  <a:spcPct val="0"/>
                </a:spcBef>
              </a:pPr>
              <a:t>46</a:t>
            </a:fld>
            <a:endParaRPr lang="en-US" altLang="en-US" sz="1300"/>
          </a:p>
        </p:txBody>
      </p:sp>
      <p:sp>
        <p:nvSpPr>
          <p:cNvPr id="186371" name="Rectangle 2">
            <a:extLst>
              <a:ext uri="{FF2B5EF4-FFF2-40B4-BE49-F238E27FC236}">
                <a16:creationId xmlns:a16="http://schemas.microsoft.com/office/drawing/2014/main" id="{B47D2F5E-A0D4-FC06-220E-EA411591E561}"/>
              </a:ext>
            </a:extLst>
          </p:cNvPr>
          <p:cNvSpPr>
            <a:spLocks noGrp="1" noRot="1" noChangeAspect="1" noChangeArrowheads="1" noTextEdit="1"/>
          </p:cNvSpPr>
          <p:nvPr>
            <p:ph type="sldImg"/>
          </p:nvPr>
        </p:nvSpPr>
        <p:spPr>
          <a:ln/>
        </p:spPr>
      </p:sp>
      <p:sp>
        <p:nvSpPr>
          <p:cNvPr id="186372" name="Rectangle 3">
            <a:extLst>
              <a:ext uri="{FF2B5EF4-FFF2-40B4-BE49-F238E27FC236}">
                <a16:creationId xmlns:a16="http://schemas.microsoft.com/office/drawing/2014/main" id="{8D9D7DFC-3512-4181-9CC8-E7AE28985A3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a:extLst>
              <a:ext uri="{FF2B5EF4-FFF2-40B4-BE49-F238E27FC236}">
                <a16:creationId xmlns:a16="http://schemas.microsoft.com/office/drawing/2014/main" id="{94875152-F9A7-8729-629F-74D0A566BDB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D17FC7F-062D-A045-BC8F-02D70DCC00ED}" type="slidenum">
              <a:rPr lang="en-US" altLang="en-US" sz="1300" smtClean="0"/>
              <a:pPr>
                <a:spcBef>
                  <a:spcPct val="0"/>
                </a:spcBef>
              </a:pPr>
              <a:t>53</a:t>
            </a:fld>
            <a:endParaRPr lang="en-US" altLang="en-US" sz="1300"/>
          </a:p>
        </p:txBody>
      </p:sp>
      <p:sp>
        <p:nvSpPr>
          <p:cNvPr id="194563" name="Rectangle 2">
            <a:extLst>
              <a:ext uri="{FF2B5EF4-FFF2-40B4-BE49-F238E27FC236}">
                <a16:creationId xmlns:a16="http://schemas.microsoft.com/office/drawing/2014/main" id="{40A604C0-8F91-87DF-F3F0-B2DE4CE4A25E}"/>
              </a:ext>
            </a:extLst>
          </p:cNvPr>
          <p:cNvSpPr>
            <a:spLocks noGrp="1" noRot="1" noChangeAspect="1" noChangeArrowheads="1" noTextEdit="1"/>
          </p:cNvSpPr>
          <p:nvPr>
            <p:ph type="sldImg"/>
          </p:nvPr>
        </p:nvSpPr>
        <p:spPr>
          <a:ln/>
        </p:spPr>
      </p:sp>
      <p:sp>
        <p:nvSpPr>
          <p:cNvPr id="194564" name="Rectangle 3">
            <a:extLst>
              <a:ext uri="{FF2B5EF4-FFF2-40B4-BE49-F238E27FC236}">
                <a16:creationId xmlns:a16="http://schemas.microsoft.com/office/drawing/2014/main" id="{0BAD8F26-5FB4-1B64-AEC0-4D64CBAFF1C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a:extLst>
              <a:ext uri="{FF2B5EF4-FFF2-40B4-BE49-F238E27FC236}">
                <a16:creationId xmlns:a16="http://schemas.microsoft.com/office/drawing/2014/main" id="{2FA3FCAC-2375-B120-2639-DCDB773B626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96E683C-BE39-C34D-A6A2-0388E843A10C}" type="slidenum">
              <a:rPr lang="en-US" altLang="en-US" sz="1300" smtClean="0"/>
              <a:pPr>
                <a:spcBef>
                  <a:spcPct val="0"/>
                </a:spcBef>
              </a:pPr>
              <a:t>54</a:t>
            </a:fld>
            <a:endParaRPr lang="en-US" altLang="en-US" sz="1300"/>
          </a:p>
        </p:txBody>
      </p:sp>
      <p:sp>
        <p:nvSpPr>
          <p:cNvPr id="196611" name="Rectangle 2">
            <a:extLst>
              <a:ext uri="{FF2B5EF4-FFF2-40B4-BE49-F238E27FC236}">
                <a16:creationId xmlns:a16="http://schemas.microsoft.com/office/drawing/2014/main" id="{A5155099-3062-7D51-5B87-FD6F54683FEC}"/>
              </a:ext>
            </a:extLst>
          </p:cNvPr>
          <p:cNvSpPr>
            <a:spLocks noGrp="1" noRot="1" noChangeAspect="1" noChangeArrowheads="1" noTextEdit="1"/>
          </p:cNvSpPr>
          <p:nvPr>
            <p:ph type="sldImg"/>
          </p:nvPr>
        </p:nvSpPr>
        <p:spPr>
          <a:ln/>
        </p:spPr>
      </p:sp>
      <p:sp>
        <p:nvSpPr>
          <p:cNvPr id="196612" name="Rectangle 3">
            <a:extLst>
              <a:ext uri="{FF2B5EF4-FFF2-40B4-BE49-F238E27FC236}">
                <a16:creationId xmlns:a16="http://schemas.microsoft.com/office/drawing/2014/main" id="{27258409-B6A5-79F6-CC6D-F0862093B5B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FE7B1F8A-BE93-5D82-0487-782C028DB3F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1DB72AB-7861-1944-804E-E1122E7A1463}" type="slidenum">
              <a:rPr lang="en-US" altLang="en-US" sz="1300" smtClean="0"/>
              <a:pPr>
                <a:spcBef>
                  <a:spcPct val="0"/>
                </a:spcBef>
              </a:pPr>
              <a:t>3</a:t>
            </a:fld>
            <a:endParaRPr lang="en-US" altLang="en-US" sz="1300"/>
          </a:p>
        </p:txBody>
      </p:sp>
      <p:sp>
        <p:nvSpPr>
          <p:cNvPr id="126979" name="Rectangle 2">
            <a:extLst>
              <a:ext uri="{FF2B5EF4-FFF2-40B4-BE49-F238E27FC236}">
                <a16:creationId xmlns:a16="http://schemas.microsoft.com/office/drawing/2014/main" id="{6AC17469-CA7F-617E-9ADE-CEFB2A6F5C09}"/>
              </a:ext>
            </a:extLst>
          </p:cNvPr>
          <p:cNvSpPr>
            <a:spLocks noGrp="1" noRot="1" noChangeAspect="1" noChangeArrowheads="1" noTextEdit="1"/>
          </p:cNvSpPr>
          <p:nvPr>
            <p:ph type="sldImg"/>
          </p:nvPr>
        </p:nvSpPr>
        <p:spPr>
          <a:ln/>
        </p:spPr>
      </p:sp>
      <p:sp>
        <p:nvSpPr>
          <p:cNvPr id="126980" name="Rectangle 3">
            <a:extLst>
              <a:ext uri="{FF2B5EF4-FFF2-40B4-BE49-F238E27FC236}">
                <a16:creationId xmlns:a16="http://schemas.microsoft.com/office/drawing/2014/main" id="{8DA54AD2-A885-FAD3-5792-A5A2ED7CD3E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05C2657F-A9E6-3C6A-C1F3-4E1CFE069E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4B57338-0741-EA43-9030-6A51877A7EE8}" type="slidenum">
              <a:rPr lang="en-US" altLang="en-US" sz="1300" smtClean="0"/>
              <a:pPr>
                <a:spcBef>
                  <a:spcPct val="0"/>
                </a:spcBef>
              </a:pPr>
              <a:t>5</a:t>
            </a:fld>
            <a:endParaRPr lang="en-US" altLang="en-US" sz="1300"/>
          </a:p>
        </p:txBody>
      </p:sp>
      <p:sp>
        <p:nvSpPr>
          <p:cNvPr id="130051" name="Rectangle 2">
            <a:extLst>
              <a:ext uri="{FF2B5EF4-FFF2-40B4-BE49-F238E27FC236}">
                <a16:creationId xmlns:a16="http://schemas.microsoft.com/office/drawing/2014/main" id="{0F5EC5C8-8B90-7194-1A15-E6CD68F7768A}"/>
              </a:ext>
            </a:extLst>
          </p:cNvPr>
          <p:cNvSpPr>
            <a:spLocks noGrp="1" noRot="1" noChangeAspect="1" noChangeArrowheads="1" noTextEdit="1"/>
          </p:cNvSpPr>
          <p:nvPr>
            <p:ph type="sldImg"/>
          </p:nvPr>
        </p:nvSpPr>
        <p:spPr>
          <a:ln/>
        </p:spPr>
      </p:sp>
      <p:sp>
        <p:nvSpPr>
          <p:cNvPr id="130052" name="Rectangle 3">
            <a:extLst>
              <a:ext uri="{FF2B5EF4-FFF2-40B4-BE49-F238E27FC236}">
                <a16:creationId xmlns:a16="http://schemas.microsoft.com/office/drawing/2014/main" id="{8D78D600-3C3B-F365-E50E-CD9BDC1634B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Create reports for historical scans -&gt; Analysis Summary.... came with the core Software Analyzer that we reuse.  We haven't gotten around to implementing it (in a sensible manner) for COBOL and PLI, so you will get a blank graph.   It does, however, give valid and useful data for Java rules.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a:extLst>
              <a:ext uri="{FF2B5EF4-FFF2-40B4-BE49-F238E27FC236}">
                <a16:creationId xmlns:a16="http://schemas.microsoft.com/office/drawing/2014/main" id="{B1B4E7D1-1DA7-C1D0-3109-E735A3AAA11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18C9835-1525-0740-917C-31C0B847C79E}" type="slidenum">
              <a:rPr lang="en-US" altLang="en-US" sz="1300" smtClean="0"/>
              <a:pPr>
                <a:spcBef>
                  <a:spcPct val="0"/>
                </a:spcBef>
              </a:pPr>
              <a:t>6</a:t>
            </a:fld>
            <a:endParaRPr lang="en-US" altLang="en-US" sz="1300"/>
          </a:p>
        </p:txBody>
      </p:sp>
      <p:sp>
        <p:nvSpPr>
          <p:cNvPr id="132099" name="Rectangle 2">
            <a:extLst>
              <a:ext uri="{FF2B5EF4-FFF2-40B4-BE49-F238E27FC236}">
                <a16:creationId xmlns:a16="http://schemas.microsoft.com/office/drawing/2014/main" id="{74837F61-D005-362E-3A18-9E3807DB13A4}"/>
              </a:ext>
            </a:extLst>
          </p:cNvPr>
          <p:cNvSpPr>
            <a:spLocks noGrp="1" noRot="1" noChangeAspect="1" noChangeArrowheads="1" noTextEdit="1"/>
          </p:cNvSpPr>
          <p:nvPr>
            <p:ph type="sldImg"/>
          </p:nvPr>
        </p:nvSpPr>
        <p:spPr>
          <a:ln/>
        </p:spPr>
      </p:sp>
      <p:sp>
        <p:nvSpPr>
          <p:cNvPr id="132100" name="Rectangle 3">
            <a:extLst>
              <a:ext uri="{FF2B5EF4-FFF2-40B4-BE49-F238E27FC236}">
                <a16:creationId xmlns:a16="http://schemas.microsoft.com/office/drawing/2014/main" id="{5D25CFEB-8D09-3F65-31FF-7148901B9FC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Create reports for historical scans -&gt; Analysis Summary.... came with the core Software Analyzer that we reuse.  We haven't gotten around to implementing it (in a sensible manner) for COBOL and PLI, so you will get a blank graph.   It does, however, give valid and useful data for Java rules.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a:extLst>
              <a:ext uri="{FF2B5EF4-FFF2-40B4-BE49-F238E27FC236}">
                <a16:creationId xmlns:a16="http://schemas.microsoft.com/office/drawing/2014/main" id="{E67A285E-C88F-7B4A-3EE2-92B6006BA0E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53BBD9D-F821-F941-8751-8FB4D2B12F00}" type="slidenum">
              <a:rPr lang="en-US" altLang="en-US" sz="1300" smtClean="0"/>
              <a:pPr>
                <a:spcBef>
                  <a:spcPct val="0"/>
                </a:spcBef>
              </a:pPr>
              <a:t>7</a:t>
            </a:fld>
            <a:endParaRPr lang="en-US" altLang="en-US" sz="1300"/>
          </a:p>
        </p:txBody>
      </p:sp>
      <p:sp>
        <p:nvSpPr>
          <p:cNvPr id="134147" name="Rectangle 2">
            <a:extLst>
              <a:ext uri="{FF2B5EF4-FFF2-40B4-BE49-F238E27FC236}">
                <a16:creationId xmlns:a16="http://schemas.microsoft.com/office/drawing/2014/main" id="{C4AD0DD4-8D28-8621-0D07-8AAF738B9C29}"/>
              </a:ext>
            </a:extLst>
          </p:cNvPr>
          <p:cNvSpPr>
            <a:spLocks noGrp="1" noRot="1" noChangeAspect="1" noChangeArrowheads="1" noTextEdit="1"/>
          </p:cNvSpPr>
          <p:nvPr>
            <p:ph type="sldImg"/>
          </p:nvPr>
        </p:nvSpPr>
        <p:spPr>
          <a:ln/>
        </p:spPr>
      </p:sp>
      <p:sp>
        <p:nvSpPr>
          <p:cNvPr id="134148" name="Rectangle 3">
            <a:extLst>
              <a:ext uri="{FF2B5EF4-FFF2-40B4-BE49-F238E27FC236}">
                <a16:creationId xmlns:a16="http://schemas.microsoft.com/office/drawing/2014/main" id="{34233444-7185-FBB5-1349-725DAA8D991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a:extLst>
              <a:ext uri="{FF2B5EF4-FFF2-40B4-BE49-F238E27FC236}">
                <a16:creationId xmlns:a16="http://schemas.microsoft.com/office/drawing/2014/main" id="{6988370C-6DCD-48C1-52CE-36EC4CD6682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6EC7F35-2313-4B4E-9664-111F2FA9390F}" type="slidenum">
              <a:rPr lang="en-US" altLang="en-US" sz="1300" smtClean="0"/>
              <a:pPr>
                <a:spcBef>
                  <a:spcPct val="0"/>
                </a:spcBef>
              </a:pPr>
              <a:t>8</a:t>
            </a:fld>
            <a:endParaRPr lang="en-US" altLang="en-US" sz="1300"/>
          </a:p>
        </p:txBody>
      </p:sp>
      <p:sp>
        <p:nvSpPr>
          <p:cNvPr id="136195" name="Rectangle 2">
            <a:extLst>
              <a:ext uri="{FF2B5EF4-FFF2-40B4-BE49-F238E27FC236}">
                <a16:creationId xmlns:a16="http://schemas.microsoft.com/office/drawing/2014/main" id="{3638975B-4F6A-4B5C-B7D4-5EA7088FDBE8}"/>
              </a:ext>
            </a:extLst>
          </p:cNvPr>
          <p:cNvSpPr>
            <a:spLocks noGrp="1" noRot="1" noChangeAspect="1" noChangeArrowheads="1" noTextEdit="1"/>
          </p:cNvSpPr>
          <p:nvPr>
            <p:ph type="sldImg"/>
          </p:nvPr>
        </p:nvSpPr>
        <p:spPr>
          <a:ln/>
        </p:spPr>
      </p:sp>
      <p:sp>
        <p:nvSpPr>
          <p:cNvPr id="136196" name="Rectangle 3">
            <a:extLst>
              <a:ext uri="{FF2B5EF4-FFF2-40B4-BE49-F238E27FC236}">
                <a16:creationId xmlns:a16="http://schemas.microsoft.com/office/drawing/2014/main" id="{23AE021F-9EDF-9336-8CF0-613B74560C0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a:extLst>
              <a:ext uri="{FF2B5EF4-FFF2-40B4-BE49-F238E27FC236}">
                <a16:creationId xmlns:a16="http://schemas.microsoft.com/office/drawing/2014/main" id="{D6B776FE-97F1-95E7-AB63-4BACC24BBDCF}"/>
              </a:ext>
            </a:extLst>
          </p:cNvPr>
          <p:cNvSpPr>
            <a:spLocks noGrp="1" noRot="1" noChangeAspect="1" noChangeArrowheads="1" noTextEdit="1"/>
          </p:cNvSpPr>
          <p:nvPr>
            <p:ph type="sldImg"/>
          </p:nvPr>
        </p:nvSpPr>
        <p:spPr>
          <a:ln/>
        </p:spPr>
      </p:sp>
      <p:sp>
        <p:nvSpPr>
          <p:cNvPr id="159747" name="Notes Placeholder 2">
            <a:extLst>
              <a:ext uri="{FF2B5EF4-FFF2-40B4-BE49-F238E27FC236}">
                <a16:creationId xmlns:a16="http://schemas.microsoft.com/office/drawing/2014/main" id="{B4F41944-9C3C-72C9-FF4A-9DE8E7F66E0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latin typeface="Arial" panose="020B0604020202020204" pitchFamily="34" charset="0"/>
              </a:rPr>
              <a:t>The Wizard provides Java “Visitor” design pattern – which is ideal for adding new methods to a hierarchy of classes</a:t>
            </a:r>
          </a:p>
          <a:p>
            <a:endParaRPr lang="en-US" altLang="en-US">
              <a:latin typeface="Arial" panose="020B0604020202020204" pitchFamily="34" charset="0"/>
            </a:endParaRPr>
          </a:p>
        </p:txBody>
      </p:sp>
      <p:sp>
        <p:nvSpPr>
          <p:cNvPr id="159748" name="Slide Number Placeholder 3">
            <a:extLst>
              <a:ext uri="{FF2B5EF4-FFF2-40B4-BE49-F238E27FC236}">
                <a16:creationId xmlns:a16="http://schemas.microsoft.com/office/drawing/2014/main" id="{9C74BBDA-2B77-8023-1215-9822673666F2}"/>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fld id="{A4FF9D1A-9071-594F-B2DF-F4649399793E}" type="slidenum">
              <a:rPr lang="en-US" altLang="en-US" sz="1300" b="0" smtClean="0">
                <a:latin typeface="Arial" panose="020B0604020202020204" pitchFamily="34" charset="0"/>
              </a:rPr>
              <a:pPr/>
              <a:t>30</a:t>
            </a:fld>
            <a:endParaRPr lang="en-US" altLang="en-US" sz="1300" b="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a:extLst>
              <a:ext uri="{FF2B5EF4-FFF2-40B4-BE49-F238E27FC236}">
                <a16:creationId xmlns:a16="http://schemas.microsoft.com/office/drawing/2014/main" id="{D0DBE1FE-CFC3-23A6-A983-B71FE87B31A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8237911-3531-9047-AC8A-29A3C6C7B4B5}" type="slidenum">
              <a:rPr lang="en-US" altLang="en-US" sz="1300" smtClean="0"/>
              <a:pPr>
                <a:spcBef>
                  <a:spcPct val="0"/>
                </a:spcBef>
              </a:pPr>
              <a:t>36</a:t>
            </a:fld>
            <a:endParaRPr lang="en-US" altLang="en-US" sz="1300"/>
          </a:p>
        </p:txBody>
      </p:sp>
      <p:sp>
        <p:nvSpPr>
          <p:cNvPr id="166915" name="Rectangle 2">
            <a:extLst>
              <a:ext uri="{FF2B5EF4-FFF2-40B4-BE49-F238E27FC236}">
                <a16:creationId xmlns:a16="http://schemas.microsoft.com/office/drawing/2014/main" id="{35C1A788-0002-A2A9-97EA-7F9719D5CF88}"/>
              </a:ext>
            </a:extLst>
          </p:cNvPr>
          <p:cNvSpPr>
            <a:spLocks noGrp="1" noRot="1" noChangeAspect="1" noChangeArrowheads="1" noTextEdit="1"/>
          </p:cNvSpPr>
          <p:nvPr>
            <p:ph type="sldImg"/>
          </p:nvPr>
        </p:nvSpPr>
        <p:spPr>
          <a:ln/>
        </p:spPr>
      </p:sp>
      <p:sp>
        <p:nvSpPr>
          <p:cNvPr id="166916" name="Rectangle 3">
            <a:extLst>
              <a:ext uri="{FF2B5EF4-FFF2-40B4-BE49-F238E27FC236}">
                <a16:creationId xmlns:a16="http://schemas.microsoft.com/office/drawing/2014/main" id="{14BF802E-3AC5-1FC3-554B-0E2D5AD4777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a:extLst>
              <a:ext uri="{FF2B5EF4-FFF2-40B4-BE49-F238E27FC236}">
                <a16:creationId xmlns:a16="http://schemas.microsoft.com/office/drawing/2014/main" id="{17D3FF88-B355-7D28-AE45-93F0B87CD2F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7399837-A958-B14E-9A67-127E048C1E56}" type="slidenum">
              <a:rPr lang="en-US" altLang="en-US" sz="1300" smtClean="0"/>
              <a:pPr>
                <a:spcBef>
                  <a:spcPct val="0"/>
                </a:spcBef>
              </a:pPr>
              <a:t>37</a:t>
            </a:fld>
            <a:endParaRPr lang="en-US" altLang="en-US" sz="1300"/>
          </a:p>
        </p:txBody>
      </p:sp>
      <p:sp>
        <p:nvSpPr>
          <p:cNvPr id="168963" name="Rectangle 2">
            <a:extLst>
              <a:ext uri="{FF2B5EF4-FFF2-40B4-BE49-F238E27FC236}">
                <a16:creationId xmlns:a16="http://schemas.microsoft.com/office/drawing/2014/main" id="{BD3D2962-CF3A-BDBB-4527-44E2C081C8D4}"/>
              </a:ext>
            </a:extLst>
          </p:cNvPr>
          <p:cNvSpPr>
            <a:spLocks noGrp="1" noRot="1" noChangeAspect="1" noChangeArrowheads="1" noTextEdit="1"/>
          </p:cNvSpPr>
          <p:nvPr>
            <p:ph type="sldImg"/>
          </p:nvPr>
        </p:nvSpPr>
        <p:spPr>
          <a:ln/>
        </p:spPr>
      </p:sp>
      <p:sp>
        <p:nvSpPr>
          <p:cNvPr id="168964" name="Rectangle 3">
            <a:extLst>
              <a:ext uri="{FF2B5EF4-FFF2-40B4-BE49-F238E27FC236}">
                <a16:creationId xmlns:a16="http://schemas.microsoft.com/office/drawing/2014/main" id="{B8E71F7E-832D-9CE1-6274-6C27DD99AE8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Do Software Analyzer on PARTSUPP – opened remotely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Then Drag &amp; Drop TEST.COBOL to the IDzCLASS2 project – and run Software Analyzer on it</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Show the report – written to a PDF</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0A2F4-33AD-4D3C-042E-456C64FDAF2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9A35ABD-2D87-0DCC-F84F-A2566596A9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6C70396-CCF1-7586-5E4F-9246FCF3313C}"/>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5" name="Footer Placeholder 4">
            <a:extLst>
              <a:ext uri="{FF2B5EF4-FFF2-40B4-BE49-F238E27FC236}">
                <a16:creationId xmlns:a16="http://schemas.microsoft.com/office/drawing/2014/main" id="{5E7B7B21-BCC6-AD78-EA27-5DE2F99467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9FA5D3-D5F7-C070-A913-826C7BB0A54A}"/>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1277049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BDBDE-9A54-B947-C112-7824B54259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432FCB6-1599-A4E7-5600-42901F4259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9D0FBF-BD4D-0844-297B-F391E65A3951}"/>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5" name="Footer Placeholder 4">
            <a:extLst>
              <a:ext uri="{FF2B5EF4-FFF2-40B4-BE49-F238E27FC236}">
                <a16:creationId xmlns:a16="http://schemas.microsoft.com/office/drawing/2014/main" id="{3429FAC8-3DA3-3FDB-FBCC-E798C0CFE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D21A35-FB17-5E38-7F97-5244DF9E4F67}"/>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3159396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98387D-FA4C-FFBB-08BB-E3AA175856E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8A5CD6-DFF3-D315-8CAF-B8FD8785F7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B66AAD-FD55-5EE8-A5D2-BA41766B9BF6}"/>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5" name="Footer Placeholder 4">
            <a:extLst>
              <a:ext uri="{FF2B5EF4-FFF2-40B4-BE49-F238E27FC236}">
                <a16:creationId xmlns:a16="http://schemas.microsoft.com/office/drawing/2014/main" id="{70575DEB-9519-77D9-9A59-AA6409D9A4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023471-2A85-D4B2-3159-05FDECF55491}"/>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1344470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2A26AA4-8331-D96D-A41A-90316F0AFB91}"/>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grpSp>
        <p:nvGrpSpPr>
          <p:cNvPr id="3" name="Group 3">
            <a:extLst>
              <a:ext uri="{FF2B5EF4-FFF2-40B4-BE49-F238E27FC236}">
                <a16:creationId xmlns:a16="http://schemas.microsoft.com/office/drawing/2014/main" id="{4AE46A0E-877C-1889-4ED6-738D3CC8C21C}"/>
              </a:ext>
            </a:extLst>
          </p:cNvPr>
          <p:cNvGrpSpPr>
            <a:grpSpLocks/>
          </p:cNvGrpSpPr>
          <p:nvPr/>
        </p:nvGrpSpPr>
        <p:grpSpPr bwMode="auto">
          <a:xfrm>
            <a:off x="10231967" y="687388"/>
            <a:ext cx="1549400" cy="558800"/>
            <a:chOff x="4738" y="433"/>
            <a:chExt cx="732" cy="352"/>
          </a:xfrm>
        </p:grpSpPr>
        <p:pic>
          <p:nvPicPr>
            <p:cNvPr id="4" name="Picture 4" descr="ibm_white_logo_300dpi">
              <a:extLst>
                <a:ext uri="{FF2B5EF4-FFF2-40B4-BE49-F238E27FC236}">
                  <a16:creationId xmlns:a16="http://schemas.microsoft.com/office/drawing/2014/main" id="{A7917960-52CF-7B19-9FFC-9B09327F2BF3}"/>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AE965333-C146-3B24-5240-AC528D7213C6}"/>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6" name="Rectangle 6">
            <a:extLst>
              <a:ext uri="{FF2B5EF4-FFF2-40B4-BE49-F238E27FC236}">
                <a16:creationId xmlns:a16="http://schemas.microsoft.com/office/drawing/2014/main" id="{902AAE88-E1EC-5F91-7AA7-524EC3A24D65}"/>
              </a:ext>
            </a:extLst>
          </p:cNvPr>
          <p:cNvSpPr>
            <a:spLocks noChangeArrowheads="1"/>
          </p:cNvSpPr>
          <p:nvPr/>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pic>
        <p:nvPicPr>
          <p:cNvPr id="7" name="Picture 7">
            <a:extLst>
              <a:ext uri="{FF2B5EF4-FFF2-40B4-BE49-F238E27FC236}">
                <a16:creationId xmlns:a16="http://schemas.microsoft.com/office/drawing/2014/main" id="{2B02A045-3D0C-0E12-9121-5507E3EC07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a:extLst>
              <a:ext uri="{FF2B5EF4-FFF2-40B4-BE49-F238E27FC236}">
                <a16:creationId xmlns:a16="http://schemas.microsoft.com/office/drawing/2014/main" id="{B905FE98-2190-60B4-1038-E321E7CB5701}"/>
              </a:ext>
            </a:extLst>
          </p:cNvPr>
          <p:cNvSpPr>
            <a:spLocks noChangeArrowheads="1"/>
          </p:cNvSpPr>
          <p:nvPr/>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9" name="Line 11">
            <a:extLst>
              <a:ext uri="{FF2B5EF4-FFF2-40B4-BE49-F238E27FC236}">
                <a16:creationId xmlns:a16="http://schemas.microsoft.com/office/drawing/2014/main" id="{6C159C50-307B-B2CC-1206-4680948C7BEE}"/>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0" name="Picture 13" descr="rational_logo">
            <a:extLst>
              <a:ext uri="{FF2B5EF4-FFF2-40B4-BE49-F238E27FC236}">
                <a16:creationId xmlns:a16="http://schemas.microsoft.com/office/drawing/2014/main" id="{D7F49D86-6C52-98C4-BDF2-5CB0267BC1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a:extLst>
              <a:ext uri="{FF2B5EF4-FFF2-40B4-BE49-F238E27FC236}">
                <a16:creationId xmlns:a16="http://schemas.microsoft.com/office/drawing/2014/main" id="{D71F8748-AB3E-C85A-B532-6A5D64B138D6}"/>
              </a:ext>
            </a:extLst>
          </p:cNvPr>
          <p:cNvSpPr>
            <a:spLocks noChangeArrowheads="1"/>
          </p:cNvSpPr>
          <p:nvPr userDrawn="1"/>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grpSp>
        <p:nvGrpSpPr>
          <p:cNvPr id="12" name="Group 3">
            <a:extLst>
              <a:ext uri="{FF2B5EF4-FFF2-40B4-BE49-F238E27FC236}">
                <a16:creationId xmlns:a16="http://schemas.microsoft.com/office/drawing/2014/main" id="{94AA2D21-1511-A68E-8783-D005B06C5FDA}"/>
              </a:ext>
            </a:extLst>
          </p:cNvPr>
          <p:cNvGrpSpPr>
            <a:grpSpLocks/>
          </p:cNvGrpSpPr>
          <p:nvPr userDrawn="1"/>
        </p:nvGrpSpPr>
        <p:grpSpPr bwMode="auto">
          <a:xfrm>
            <a:off x="10231967" y="687388"/>
            <a:ext cx="1549400" cy="558800"/>
            <a:chOff x="4738" y="433"/>
            <a:chExt cx="732" cy="352"/>
          </a:xfrm>
        </p:grpSpPr>
        <p:pic>
          <p:nvPicPr>
            <p:cNvPr id="13" name="Picture 4" descr="ibm_white_logo_300dpi">
              <a:extLst>
                <a:ext uri="{FF2B5EF4-FFF2-40B4-BE49-F238E27FC236}">
                  <a16:creationId xmlns:a16="http://schemas.microsoft.com/office/drawing/2014/main" id="{42CA43E6-00B8-F2B7-B2EB-D25761EFA892}"/>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5">
              <a:extLst>
                <a:ext uri="{FF2B5EF4-FFF2-40B4-BE49-F238E27FC236}">
                  <a16:creationId xmlns:a16="http://schemas.microsoft.com/office/drawing/2014/main" id="{AA6A76C0-707B-B669-9AF7-FEF342FD5D0C}"/>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15" name="Rectangle 6">
            <a:extLst>
              <a:ext uri="{FF2B5EF4-FFF2-40B4-BE49-F238E27FC236}">
                <a16:creationId xmlns:a16="http://schemas.microsoft.com/office/drawing/2014/main" id="{9391E5A2-4F71-11BC-93C2-6C4EFAA5B0FF}"/>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p>
        </p:txBody>
      </p:sp>
      <p:pic>
        <p:nvPicPr>
          <p:cNvPr id="16" name="Picture 7">
            <a:extLst>
              <a:ext uri="{FF2B5EF4-FFF2-40B4-BE49-F238E27FC236}">
                <a16:creationId xmlns:a16="http://schemas.microsoft.com/office/drawing/2014/main" id="{F090D272-CC89-D271-6A50-91A1B408A1C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0">
            <a:extLst>
              <a:ext uri="{FF2B5EF4-FFF2-40B4-BE49-F238E27FC236}">
                <a16:creationId xmlns:a16="http://schemas.microsoft.com/office/drawing/2014/main" id="{3C830590-A74E-E241-DB15-DF620ED623BF}"/>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18" name="Line 11">
            <a:extLst>
              <a:ext uri="{FF2B5EF4-FFF2-40B4-BE49-F238E27FC236}">
                <a16:creationId xmlns:a16="http://schemas.microsoft.com/office/drawing/2014/main" id="{099EB702-5E82-8CAA-9068-C89FD1E602B6}"/>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pic>
        <p:nvPicPr>
          <p:cNvPr id="19" name="Picture 13" descr="rational_logo">
            <a:extLst>
              <a:ext uri="{FF2B5EF4-FFF2-40B4-BE49-F238E27FC236}">
                <a16:creationId xmlns:a16="http://schemas.microsoft.com/office/drawing/2014/main" id="{800F5116-DF5B-E0BF-A195-A12A37624BD4}"/>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7">
            <a:extLst>
              <a:ext uri="{FF2B5EF4-FFF2-40B4-BE49-F238E27FC236}">
                <a16:creationId xmlns:a16="http://schemas.microsoft.com/office/drawing/2014/main" id="{DF696A84-9308-1FA6-7F09-582D1157B557}"/>
              </a:ext>
            </a:extLst>
          </p:cNvPr>
          <p:cNvSpPr>
            <a:spLocks noChangeArrowheads="1"/>
          </p:cNvSpPr>
          <p:nvPr userDrawn="1"/>
        </p:nvSpPr>
        <p:spPr bwMode="blackWhite">
          <a:xfrm>
            <a:off x="0" y="0"/>
            <a:ext cx="12192000" cy="1690688"/>
          </a:xfrm>
          <a:prstGeom prst="rect">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accent1"/>
            </a:solidFill>
            <a:miter lim="800000"/>
            <a:headEnd/>
            <a:tailEnd/>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grpSp>
        <p:nvGrpSpPr>
          <p:cNvPr id="21" name="Group 8">
            <a:extLst>
              <a:ext uri="{FF2B5EF4-FFF2-40B4-BE49-F238E27FC236}">
                <a16:creationId xmlns:a16="http://schemas.microsoft.com/office/drawing/2014/main" id="{ABC3E4D9-F793-8BFA-4BE4-E54F83CB0A2A}"/>
              </a:ext>
            </a:extLst>
          </p:cNvPr>
          <p:cNvGrpSpPr>
            <a:grpSpLocks/>
          </p:cNvGrpSpPr>
          <p:nvPr userDrawn="1"/>
        </p:nvGrpSpPr>
        <p:grpSpPr bwMode="auto">
          <a:xfrm>
            <a:off x="10231967" y="687388"/>
            <a:ext cx="1549400" cy="558800"/>
            <a:chOff x="4738" y="433"/>
            <a:chExt cx="732" cy="352"/>
          </a:xfrm>
        </p:grpSpPr>
        <p:pic>
          <p:nvPicPr>
            <p:cNvPr id="22" name="Picture 9" descr="ibm_white_logo_300dpi">
              <a:extLst>
                <a:ext uri="{FF2B5EF4-FFF2-40B4-BE49-F238E27FC236}">
                  <a16:creationId xmlns:a16="http://schemas.microsoft.com/office/drawing/2014/main" id="{FCC92A62-A0A1-13C3-91AC-916BD3FA2257}"/>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0">
              <a:extLst>
                <a:ext uri="{FF2B5EF4-FFF2-40B4-BE49-F238E27FC236}">
                  <a16:creationId xmlns:a16="http://schemas.microsoft.com/office/drawing/2014/main" id="{D5DF45B8-8D71-805B-C61C-612A0D434797}"/>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chemeClr val="bg1"/>
                  </a:solidFill>
                  <a:cs typeface="Arial" panose="020B0604020202020204" pitchFamily="34" charset="0"/>
                </a:rPr>
                <a:t>®</a:t>
              </a:r>
            </a:p>
            <a:p>
              <a:pPr algn="r">
                <a:defRPr/>
              </a:pPr>
              <a:endParaRPr lang="en-US" altLang="en-US" sz="600" b="0">
                <a:solidFill>
                  <a:schemeClr val="bg1"/>
                </a:solidFill>
                <a:cs typeface="Arial" panose="020B0604020202020204" pitchFamily="34" charset="0"/>
              </a:endParaRPr>
            </a:p>
          </p:txBody>
        </p:sp>
      </p:grpSp>
      <p:sp>
        <p:nvSpPr>
          <p:cNvPr id="24" name="Rectangle 11">
            <a:extLst>
              <a:ext uri="{FF2B5EF4-FFF2-40B4-BE49-F238E27FC236}">
                <a16:creationId xmlns:a16="http://schemas.microsoft.com/office/drawing/2014/main" id="{A6F49C98-EEB8-514B-0D0A-CCDAE29CED29}"/>
              </a:ext>
            </a:extLst>
          </p:cNvPr>
          <p:cNvSpPr>
            <a:spLocks noChangeArrowheads="1"/>
          </p:cNvSpPr>
          <p:nvPr userDrawn="1"/>
        </p:nvSpPr>
        <p:spPr bwMode="blackWhite">
          <a:xfrm>
            <a:off x="0" y="5140325"/>
            <a:ext cx="12192000" cy="1760538"/>
          </a:xfrm>
          <a:prstGeom prst="rect">
            <a:avLst/>
          </a:prstGeom>
          <a:gradFill>
            <a:gsLst>
              <a:gs pos="0">
                <a:schemeClr val="accent1">
                  <a:lumMod val="5000"/>
                  <a:lumOff val="95000"/>
                </a:schemeClr>
              </a:gs>
              <a:gs pos="44000">
                <a:schemeClr val="accent1">
                  <a:lumMod val="45000"/>
                  <a:lumOff val="55000"/>
                </a:schemeClr>
              </a:gs>
              <a:gs pos="83000">
                <a:schemeClr val="tx1">
                  <a:lumMod val="50000"/>
                  <a:lumOff val="50000"/>
                </a:schemeClr>
              </a:gs>
              <a:gs pos="100000">
                <a:schemeClr val="tx1"/>
              </a:gs>
            </a:gsLst>
            <a:lin ang="5400000" scaled="1"/>
          </a:gradFill>
          <a:ln>
            <a:noFill/>
          </a:ln>
          <a:effectLst/>
        </p:spPr>
        <p:txBody>
          <a:bodyPr wrap="none" anchor="ct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p>
        </p:txBody>
      </p:sp>
      <p:pic>
        <p:nvPicPr>
          <p:cNvPr id="25" name="Picture 12">
            <a:extLst>
              <a:ext uri="{FF2B5EF4-FFF2-40B4-BE49-F238E27FC236}">
                <a16:creationId xmlns:a16="http://schemas.microsoft.com/office/drawing/2014/main" id="{9B693754-D1E6-F871-2C7E-5946381C705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15">
            <a:extLst>
              <a:ext uri="{FF2B5EF4-FFF2-40B4-BE49-F238E27FC236}">
                <a16:creationId xmlns:a16="http://schemas.microsoft.com/office/drawing/2014/main" id="{9A2FCF99-8468-F16F-D648-4117C07318F7}"/>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27" name="Line 16">
            <a:extLst>
              <a:ext uri="{FF2B5EF4-FFF2-40B4-BE49-F238E27FC236}">
                <a16:creationId xmlns:a16="http://schemas.microsoft.com/office/drawing/2014/main" id="{EA4366B3-27C6-53DB-C5AF-312113A00DC0}"/>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800"/>
          </a:p>
        </p:txBody>
      </p:sp>
      <p:sp>
        <p:nvSpPr>
          <p:cNvPr id="28" name="Rectangle 17">
            <a:extLst>
              <a:ext uri="{FF2B5EF4-FFF2-40B4-BE49-F238E27FC236}">
                <a16:creationId xmlns:a16="http://schemas.microsoft.com/office/drawing/2014/main" id="{77098556-A967-40F5-8C90-2843DD17D748}"/>
              </a:ext>
            </a:extLst>
          </p:cNvPr>
          <p:cNvSpPr>
            <a:spLocks noChangeArrowheads="1"/>
          </p:cNvSpPr>
          <p:nvPr userDrawn="1"/>
        </p:nvSpPr>
        <p:spPr bwMode="black">
          <a:xfrm>
            <a:off x="9652000" y="6324601"/>
            <a:ext cx="2186517" cy="244475"/>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1000" b="0" dirty="0">
                <a:solidFill>
                  <a:srgbClr val="FFFFFF"/>
                </a:solidFill>
                <a:cs typeface="Arial" panose="020B0604020202020204" pitchFamily="34" charset="0"/>
              </a:rPr>
              <a:t>© 2021 IBM Corporation</a:t>
            </a:r>
          </a:p>
        </p:txBody>
      </p:sp>
    </p:spTree>
    <p:extLst>
      <p:ext uri="{BB962C8B-B14F-4D97-AF65-F5344CB8AC3E}">
        <p14:creationId xmlns:p14="http://schemas.microsoft.com/office/powerpoint/2010/main" val="197103398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7AE73-FD8D-5291-5E4F-0C2AADB8E7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CF8FA6-32F7-D900-020E-1E0ACEB9BF9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A5238C-0CCE-4EE0-F399-BD9FCA95A696}"/>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5" name="Footer Placeholder 4">
            <a:extLst>
              <a:ext uri="{FF2B5EF4-FFF2-40B4-BE49-F238E27FC236}">
                <a16:creationId xmlns:a16="http://schemas.microsoft.com/office/drawing/2014/main" id="{0F5C5519-9EB3-BA9B-B757-B3C7EFF77E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C4A146-FB10-28A9-1F55-688A44A29F85}"/>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4223662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0FB6B-EA68-BC96-1EB6-0C30184FD6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BE315F6-49E0-C537-15A4-5E35AC74B2D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2BD596-6A32-1912-1C3B-2B94359D666D}"/>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5" name="Footer Placeholder 4">
            <a:extLst>
              <a:ext uri="{FF2B5EF4-FFF2-40B4-BE49-F238E27FC236}">
                <a16:creationId xmlns:a16="http://schemas.microsoft.com/office/drawing/2014/main" id="{D5B5E49F-AA5A-F2F2-8A35-0F119C4FAE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190074-58AE-E0D8-F6C9-AFC3D9A56732}"/>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1881157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E50AA-3A5B-BCA1-B9AB-36C3F971F4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287A7E-21C0-1940-B143-167E06D55E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64C7EB-BB20-D571-0A81-8B4C980D0D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A1C61F9-A7BB-2F91-7849-2EC84EE4736E}"/>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6" name="Footer Placeholder 5">
            <a:extLst>
              <a:ext uri="{FF2B5EF4-FFF2-40B4-BE49-F238E27FC236}">
                <a16:creationId xmlns:a16="http://schemas.microsoft.com/office/drawing/2014/main" id="{CC1CD35F-B11E-896B-D562-B98664B25B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67C394-4154-877B-C651-575BBF452EE6}"/>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3414883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9C73D-7814-66AE-9166-2C88C92A3B2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300D8D6-701A-8B79-CE43-0382492597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F50429-46F3-2DC7-D8CD-F2C87BB7FEC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3F0036-2C43-3542-9F5B-FE0B4D5BB5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98567-EE18-48F8-CDB9-F12785CD3A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C2FF0B-9BA5-6B86-31DB-8C7A8F181750}"/>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8" name="Footer Placeholder 7">
            <a:extLst>
              <a:ext uri="{FF2B5EF4-FFF2-40B4-BE49-F238E27FC236}">
                <a16:creationId xmlns:a16="http://schemas.microsoft.com/office/drawing/2014/main" id="{73A61FCB-0716-DF28-56B4-09384C395C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DA8E50-37A0-82F5-D36B-E4F230059487}"/>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1532474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8251B-661B-F201-F130-9E8D27A488E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38AA626-EF09-0CC3-2763-761E0804CC01}"/>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4" name="Footer Placeholder 3">
            <a:extLst>
              <a:ext uri="{FF2B5EF4-FFF2-40B4-BE49-F238E27FC236}">
                <a16:creationId xmlns:a16="http://schemas.microsoft.com/office/drawing/2014/main" id="{44FC0EF6-289D-1746-195F-6A92B3C27E7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658A3A3-D820-6005-BEA7-CC6554586651}"/>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4267870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9608980-5A87-12CA-C0BD-2482C077902A}"/>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3" name="Footer Placeholder 2">
            <a:extLst>
              <a:ext uri="{FF2B5EF4-FFF2-40B4-BE49-F238E27FC236}">
                <a16:creationId xmlns:a16="http://schemas.microsoft.com/office/drawing/2014/main" id="{B7E5D69A-D56E-0F59-9E46-449905A2E4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FC23D0-6C58-AA70-A9E1-CE8929E6A279}"/>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3498053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4DAAB-5004-B223-6981-84CA5657DA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014F01-FB36-F5C3-64DE-2FCEA839E9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658767-FB49-FE93-5772-4823F12527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6D7CEA-1AE4-1966-BFA5-0B9125EC1BD2}"/>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6" name="Footer Placeholder 5">
            <a:extLst>
              <a:ext uri="{FF2B5EF4-FFF2-40B4-BE49-F238E27FC236}">
                <a16:creationId xmlns:a16="http://schemas.microsoft.com/office/drawing/2014/main" id="{3D88AF31-E945-3C08-1771-D3CA251414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E7E214-1754-E21A-1ACA-D5472ECE8943}"/>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2114191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44F51-8FC9-5874-6613-E0F3BCF4E3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6C0D16-8902-495E-8FA2-038B714AF1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8302A7-BB48-4C16-3CE6-920D0B882B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1EBC2A-CB78-DCE4-8861-BF199FAFF8C9}"/>
              </a:ext>
            </a:extLst>
          </p:cNvPr>
          <p:cNvSpPr>
            <a:spLocks noGrp="1"/>
          </p:cNvSpPr>
          <p:nvPr>
            <p:ph type="dt" sz="half" idx="10"/>
          </p:nvPr>
        </p:nvSpPr>
        <p:spPr/>
        <p:txBody>
          <a:bodyPr/>
          <a:lstStyle/>
          <a:p>
            <a:fld id="{F8189524-9CBC-4989-91F5-5D904EFCD27F}" type="datetimeFigureOut">
              <a:rPr lang="en-US" smtClean="0"/>
              <a:t>7/30/2025</a:t>
            </a:fld>
            <a:endParaRPr lang="en-US"/>
          </a:p>
        </p:txBody>
      </p:sp>
      <p:sp>
        <p:nvSpPr>
          <p:cNvPr id="6" name="Footer Placeholder 5">
            <a:extLst>
              <a:ext uri="{FF2B5EF4-FFF2-40B4-BE49-F238E27FC236}">
                <a16:creationId xmlns:a16="http://schemas.microsoft.com/office/drawing/2014/main" id="{A43A60A4-E8E7-6C23-A611-11C89ACB57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3BA39-839E-33CE-86EE-D12871D9C935}"/>
              </a:ext>
            </a:extLst>
          </p:cNvPr>
          <p:cNvSpPr>
            <a:spLocks noGrp="1"/>
          </p:cNvSpPr>
          <p:nvPr>
            <p:ph type="sldNum" sz="quarter" idx="12"/>
          </p:nvPr>
        </p:nvSpPr>
        <p:spPr/>
        <p:txBody>
          <a:bodyPr/>
          <a:lstStyle/>
          <a:p>
            <a:fld id="{74708D6F-A4A9-4C66-92ED-57AD1B932E68}" type="slidenum">
              <a:rPr lang="en-US" smtClean="0"/>
              <a:t>‹#›</a:t>
            </a:fld>
            <a:endParaRPr lang="en-US"/>
          </a:p>
        </p:txBody>
      </p:sp>
    </p:spTree>
    <p:extLst>
      <p:ext uri="{BB962C8B-B14F-4D97-AF65-F5344CB8AC3E}">
        <p14:creationId xmlns:p14="http://schemas.microsoft.com/office/powerpoint/2010/main" val="317994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2AE37E-DB6C-FB71-AB61-9765BC3264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06B5DA-5973-2CE2-5898-B667C83348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5F2CF1-45EC-195A-0062-E43904A02B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8189524-9CBC-4989-91F5-5D904EFCD27F}" type="datetimeFigureOut">
              <a:rPr lang="en-US" smtClean="0"/>
              <a:t>7/30/2025</a:t>
            </a:fld>
            <a:endParaRPr lang="en-US"/>
          </a:p>
        </p:txBody>
      </p:sp>
      <p:sp>
        <p:nvSpPr>
          <p:cNvPr id="5" name="Footer Placeholder 4">
            <a:extLst>
              <a:ext uri="{FF2B5EF4-FFF2-40B4-BE49-F238E27FC236}">
                <a16:creationId xmlns:a16="http://schemas.microsoft.com/office/drawing/2014/main" id="{6B13B803-2D7C-8455-4BE4-2EFB03B598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3F9834B-870E-6D0C-376A-9829D5F73E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4708D6F-A4A9-4C66-92ED-57AD1B932E68}" type="slidenum">
              <a:rPr lang="en-US" smtClean="0"/>
              <a:t>‹#›</a:t>
            </a:fld>
            <a:endParaRPr lang="en-US"/>
          </a:p>
        </p:txBody>
      </p:sp>
    </p:spTree>
    <p:extLst>
      <p:ext uri="{BB962C8B-B14F-4D97-AF65-F5344CB8AC3E}">
        <p14:creationId xmlns:p14="http://schemas.microsoft.com/office/powerpoint/2010/main" val="16595489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01.ibm.com/support/knowledgecenter/SSQ2R2_9.5.0/com.ibm.rsar.analysis.codereview.cobol.doc/javadoc/cobmodelapi/index.html?cp=SSQ2R2_9.5.0"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Layout" Target="../diagrams/layout1.xml"/><Relationship Id="rId7" Type="http://schemas.openxmlformats.org/officeDocument/2006/relationships/image" Target="../media/image4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01.ibm.com/support/knowledgecenter/SSQ2R2_9.5.0/com.ibm.rsar.analysis.codereview.cobol.doc/javadoc/cobmodelapi/index.html?cp=SSQ2R2_9.5.0"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http://www-01.ibm.com/support/knowledgecenter/SSQ2R2_9.5.0/com.ibm.rsar.analysis.codereview.cobol.doc/topics/cac_customrule_cobolapis_overview.html?cp=SSQ2R2_9.5.0%2F21-1-2" TargetMode="External"/><Relationship Id="rId3" Type="http://schemas.openxmlformats.org/officeDocument/2006/relationships/hyperlink" Target="https://www.youtube.com/watch?v=xEPl4PQ8WSs" TargetMode="External"/><Relationship Id="rId7" Type="http://schemas.openxmlformats.org/officeDocument/2006/relationships/hyperlink" Target="http://www.ibm.com/developerworks/offers/lp/demos/summary/r-rdzcobolrules.html" TargetMode="External"/><Relationship Id="rId2" Type="http://schemas.openxmlformats.org/officeDocument/2006/relationships/hyperlink" Target="https://www.youtube.com/watch?v=enOrRw05DiY" TargetMode="External"/><Relationship Id="rId1" Type="http://schemas.openxmlformats.org/officeDocument/2006/relationships/slideLayout" Target="../slideLayouts/slideLayout2.xml"/><Relationship Id="rId6" Type="http://schemas.openxmlformats.org/officeDocument/2006/relationships/hyperlink" Target="http://www-01.ibm.com/support/docview.wss?uid=swg21696637" TargetMode="External"/><Relationship Id="rId5" Type="http://schemas.openxmlformats.org/officeDocument/2006/relationships/hyperlink" Target="https://www.youtube.com/watch?v=0roH6cr703w" TargetMode="External"/><Relationship Id="rId4" Type="http://schemas.openxmlformats.org/officeDocument/2006/relationships/hyperlink" Target="https://www.youtube.com/watch?v=O09IjULrmCU" TargetMode="External"/><Relationship Id="rId9" Type="http://schemas.openxmlformats.org/officeDocument/2006/relationships/hyperlink" Target="http://www-01.ibm.com/support/knowledgecenter/SSQ2R2_9.5.0/com.ibm.rsar.analysis.codereview.cobol.doc/javadoc/cobmodelapi/index.html?cp=SSQ2R2_9.5.0"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2882" name="Picture 2" descr="Rational_Brandmark">
            <a:extLst>
              <a:ext uri="{FF2B5EF4-FFF2-40B4-BE49-F238E27FC236}">
                <a16:creationId xmlns:a16="http://schemas.microsoft.com/office/drawing/2014/main" id="{43996E5F-352A-5DD6-C54A-8099D6AAA4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5257801"/>
            <a:ext cx="169703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1" name="Rectangle 3">
            <a:extLst>
              <a:ext uri="{FF2B5EF4-FFF2-40B4-BE49-F238E27FC236}">
                <a16:creationId xmlns:a16="http://schemas.microsoft.com/office/drawing/2014/main" id="{24EE0210-EA09-55A6-371B-5969C63AFDC5}"/>
              </a:ext>
            </a:extLst>
          </p:cNvPr>
          <p:cNvSpPr>
            <a:spLocks noChangeArrowheads="1"/>
          </p:cNvSpPr>
          <p:nvPr/>
        </p:nvSpPr>
        <p:spPr bwMode="black">
          <a:xfrm>
            <a:off x="1752600" y="1981201"/>
            <a:ext cx="8534400" cy="1077913"/>
          </a:xfrm>
          <a:prstGeom prst="rect">
            <a:avLst/>
          </a:prstGeom>
          <a:noFill/>
          <a:ln>
            <a:noFill/>
          </a:ln>
        </p:spPr>
        <p:txBody>
          <a:bodyPr>
            <a:spAutoFit/>
          </a:bodyPr>
          <a:lstStyle/>
          <a:p>
            <a:pPr eaLnBrk="1" hangingPunct="1">
              <a:defRPr/>
            </a:pPr>
            <a:endParaRPr lang="en-US" sz="3200" dirty="0">
              <a:effectLst>
                <a:outerShdw blurRad="38100" dist="38100" dir="2700000" algn="tl">
                  <a:srgbClr val="C0C0C0"/>
                </a:outerShdw>
              </a:effectLst>
              <a:latin typeface="Arial Black" pitchFamily="34" charset="0"/>
            </a:endParaRPr>
          </a:p>
          <a:p>
            <a:pPr eaLnBrk="1" hangingPunct="1">
              <a:defRPr/>
            </a:pPr>
            <a:r>
              <a:rPr lang="en-US" sz="3200" dirty="0">
                <a:effectLst>
                  <a:outerShdw blurRad="38100" dist="38100" dir="2700000" algn="tl">
                    <a:srgbClr val="C0C0C0"/>
                  </a:outerShdw>
                </a:effectLst>
                <a:latin typeface="Arial Black" pitchFamily="34" charset="0"/>
              </a:rPr>
              <a:t>Software Analyzer/Code Review</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BD192AFE-B6F7-7741-24A0-62F908B22EBF}"/>
              </a:ext>
            </a:extLst>
          </p:cNvPr>
          <p:cNvSpPr>
            <a:spLocks noGrp="1" noChangeArrowheads="1"/>
          </p:cNvSpPr>
          <p:nvPr>
            <p:ph type="title"/>
          </p:nvPr>
        </p:nvSpPr>
        <p:spPr>
          <a:xfrm>
            <a:off x="1587500" y="73026"/>
            <a:ext cx="8999538" cy="460375"/>
          </a:xfrm>
        </p:spPr>
        <p:txBody>
          <a:bodyPr>
            <a:normAutofit fontScale="90000"/>
          </a:bodyPr>
          <a:lstStyle/>
          <a:p>
            <a:pPr eaLnBrk="1" hangingPunct="1"/>
            <a:r>
              <a:rPr lang="en-US" altLang="en-US">
                <a:solidFill>
                  <a:schemeClr val="tx1"/>
                </a:solidFill>
                <a:sym typeface="Webdings" pitchFamily="2" charset="2"/>
              </a:rPr>
              <a:t>Steps - </a:t>
            </a:r>
            <a:r>
              <a:rPr lang="en-US" altLang="en-US"/>
              <a:t>Code Review / Create a Ruleset</a:t>
            </a:r>
          </a:p>
        </p:txBody>
      </p:sp>
      <p:sp>
        <p:nvSpPr>
          <p:cNvPr id="138243" name="Rectangle 3">
            <a:extLst>
              <a:ext uri="{FF2B5EF4-FFF2-40B4-BE49-F238E27FC236}">
                <a16:creationId xmlns:a16="http://schemas.microsoft.com/office/drawing/2014/main" id="{E82E3216-5327-4AC0-AC1B-C5F91BE89148}"/>
              </a:ext>
            </a:extLst>
          </p:cNvPr>
          <p:cNvSpPr>
            <a:spLocks noGrp="1" noChangeArrowheads="1"/>
          </p:cNvSpPr>
          <p:nvPr>
            <p:ph type="body" idx="1"/>
          </p:nvPr>
        </p:nvSpPr>
        <p:spPr>
          <a:xfrm>
            <a:off x="1524000" y="685800"/>
            <a:ext cx="5029200" cy="5087938"/>
          </a:xfrm>
        </p:spPr>
        <p:txBody>
          <a:bodyPr>
            <a:normAutofit fontScale="62500" lnSpcReduction="20000"/>
          </a:bodyPr>
          <a:lstStyle/>
          <a:p>
            <a:pPr marL="381000" indent="-381000"/>
            <a:r>
              <a:rPr lang="en-US" altLang="en-US"/>
              <a:t>Select Software Analyzer and Click: the New launch configuration icon</a:t>
            </a:r>
          </a:p>
          <a:p>
            <a:pPr marL="381000" indent="-381000"/>
            <a:endParaRPr lang="en-US" altLang="en-US" sz="400"/>
          </a:p>
          <a:p>
            <a:pPr marL="381000" indent="-381000"/>
            <a:r>
              <a:rPr lang="en-US" altLang="en-US"/>
              <a:t>Name your Ruleset </a:t>
            </a:r>
            <a:r>
              <a:rPr lang="en-US" altLang="en-US">
                <a:sym typeface="Wingdings" pitchFamily="2" charset="2"/>
              </a:rPr>
              <a:t></a:t>
            </a:r>
          </a:p>
          <a:p>
            <a:pPr marL="381000" indent="-381000"/>
            <a:r>
              <a:rPr lang="en-US" altLang="en-US">
                <a:sym typeface="Wingdings" pitchFamily="2" charset="2"/>
              </a:rPr>
              <a:t>Select the Rules tab</a:t>
            </a:r>
          </a:p>
          <a:p>
            <a:pPr marL="381000" indent="-381000"/>
            <a:endParaRPr lang="en-US" altLang="en-US">
              <a:sym typeface="Wingdings" pitchFamily="2" charset="2"/>
            </a:endParaRPr>
          </a:p>
          <a:p>
            <a:pPr marL="381000" indent="-381000"/>
            <a:r>
              <a:rPr lang="en-US" altLang="en-US">
                <a:sym typeface="Wingdings" pitchFamily="2" charset="2"/>
              </a:rPr>
              <a:t>Expand COBOL Code Review</a:t>
            </a:r>
          </a:p>
          <a:p>
            <a:pPr marL="381000" indent="-381000"/>
            <a:endParaRPr lang="en-US" altLang="en-US" sz="800">
              <a:sym typeface="Wingdings" pitchFamily="2" charset="2"/>
            </a:endParaRPr>
          </a:p>
          <a:p>
            <a:pPr marL="381000" indent="-381000"/>
            <a:r>
              <a:rPr lang="en-US" altLang="en-US">
                <a:sym typeface="Wingdings" pitchFamily="2" charset="2"/>
              </a:rPr>
              <a:t>Uncheck a few of the available default rules in the three ruleset categories:</a:t>
            </a:r>
          </a:p>
          <a:p>
            <a:pPr marL="687388" lvl="1" indent="-342900">
              <a:buFont typeface="Webdings" pitchFamily="2" charset="2"/>
              <a:buAutoNum type="arabicPeriod"/>
            </a:pPr>
            <a:r>
              <a:rPr lang="en-US" altLang="en-US" sz="1200" b="1"/>
              <a:t>Naming Convention rules</a:t>
            </a:r>
          </a:p>
          <a:p>
            <a:pPr marL="687388" lvl="1" indent="-342900">
              <a:buFont typeface="Webdings" pitchFamily="2" charset="2"/>
              <a:buAutoNum type="arabicPeriod"/>
            </a:pPr>
            <a:r>
              <a:rPr lang="en-US" altLang="en-US" sz="1200" b="1"/>
              <a:t>COBOL performance and run-time efficiency rules</a:t>
            </a:r>
          </a:p>
          <a:p>
            <a:pPr marL="687388" lvl="1" indent="-342900">
              <a:buFont typeface="Webdings" pitchFamily="2" charset="2"/>
              <a:buAutoNum type="arabicPeriod"/>
            </a:pPr>
            <a:r>
              <a:rPr lang="en-US" altLang="en-US" sz="1200" b="1"/>
              <a:t>Code maintainability ("Program Structures") rules</a:t>
            </a:r>
          </a:p>
          <a:p>
            <a:pPr marL="687388" lvl="1" indent="-342900"/>
            <a:endParaRPr lang="en-US" altLang="en-US" sz="1200" b="1"/>
          </a:p>
          <a:p>
            <a:pPr marL="381000" indent="-381000"/>
            <a:r>
              <a:rPr lang="en-US" altLang="en-US"/>
              <a:t>Click </a:t>
            </a:r>
            <a:r>
              <a:rPr lang="en-US" altLang="en-US" b="1"/>
              <a:t>Close</a:t>
            </a:r>
            <a:r>
              <a:rPr lang="en-US" altLang="en-US"/>
              <a:t> and </a:t>
            </a:r>
            <a:r>
              <a:rPr lang="en-US" altLang="en-US" b="1"/>
              <a:t>Yes</a:t>
            </a:r>
            <a:r>
              <a:rPr lang="en-US" altLang="en-US"/>
              <a:t> – to the                      "Save changes?" prompt</a:t>
            </a:r>
          </a:p>
          <a:p>
            <a:pPr marL="687388" lvl="1" indent="-342900"/>
            <a:endParaRPr lang="en-US" altLang="en-US" sz="800"/>
          </a:p>
          <a:p>
            <a:pPr marL="687388" lvl="1" indent="-342900"/>
            <a:endParaRPr lang="en-US" altLang="en-US" sz="800"/>
          </a:p>
          <a:p>
            <a:pPr marL="687388" lvl="1" indent="-342900"/>
            <a:endParaRPr lang="en-US" altLang="en-US" sz="800"/>
          </a:p>
          <a:p>
            <a:pPr marL="381000" indent="-381000"/>
            <a:r>
              <a:rPr lang="en-US" altLang="en-US"/>
              <a:t>Notes</a:t>
            </a:r>
          </a:p>
          <a:p>
            <a:pPr marL="381000" indent="-381000"/>
            <a:r>
              <a:rPr lang="en-US" altLang="en-US" sz="1600"/>
              <a:t>You can return to Software Configuration, and modify your rule selection at any time.</a:t>
            </a:r>
          </a:p>
          <a:p>
            <a:pPr marL="381000" indent="-381000"/>
            <a:r>
              <a:rPr lang="en-US" altLang="en-US" sz="1600"/>
              <a:t>If you are using IDz v8.5 you will see different COBOL Code Review rules than this screen capture </a:t>
            </a:r>
            <a:r>
              <a:rPr lang="en-US" altLang="en-US" sz="1600">
                <a:sym typeface="Wingdings" pitchFamily="2" charset="2"/>
              </a:rPr>
              <a:t></a:t>
            </a:r>
            <a:endParaRPr lang="en-US" altLang="en-US" sz="1600"/>
          </a:p>
        </p:txBody>
      </p:sp>
      <p:pic>
        <p:nvPicPr>
          <p:cNvPr id="138244" name="Picture 4">
            <a:extLst>
              <a:ext uri="{FF2B5EF4-FFF2-40B4-BE49-F238E27FC236}">
                <a16:creationId xmlns:a16="http://schemas.microsoft.com/office/drawing/2014/main" id="{AE38B006-51E0-8630-DD79-C2D5C28457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381001"/>
            <a:ext cx="314325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8245" name="Picture 5">
            <a:extLst>
              <a:ext uri="{FF2B5EF4-FFF2-40B4-BE49-F238E27FC236}">
                <a16:creationId xmlns:a16="http://schemas.microsoft.com/office/drawing/2014/main" id="{CC1F85D5-18BB-02C7-9B14-2DDD82519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6526" y="1409700"/>
            <a:ext cx="4181475" cy="544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8246" name="Picture 6">
            <a:extLst>
              <a:ext uri="{FF2B5EF4-FFF2-40B4-BE49-F238E27FC236}">
                <a16:creationId xmlns:a16="http://schemas.microsoft.com/office/drawing/2014/main" id="{2D3DAFA5-39DD-1E9E-CD4E-DC4848B3E6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050" y="762000"/>
            <a:ext cx="1333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247" name="Rectangle 7">
            <a:extLst>
              <a:ext uri="{FF2B5EF4-FFF2-40B4-BE49-F238E27FC236}">
                <a16:creationId xmlns:a16="http://schemas.microsoft.com/office/drawing/2014/main" id="{80FF896E-1E66-1BF6-60BF-96C9739D063A}"/>
              </a:ext>
            </a:extLst>
          </p:cNvPr>
          <p:cNvSpPr>
            <a:spLocks noChangeArrowheads="1"/>
          </p:cNvSpPr>
          <p:nvPr/>
        </p:nvSpPr>
        <p:spPr bwMode="auto">
          <a:xfrm>
            <a:off x="6477000" y="1447801"/>
            <a:ext cx="1219200" cy="201613"/>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pic>
        <p:nvPicPr>
          <p:cNvPr id="138248" name="Picture 8">
            <a:extLst>
              <a:ext uri="{FF2B5EF4-FFF2-40B4-BE49-F238E27FC236}">
                <a16:creationId xmlns:a16="http://schemas.microsoft.com/office/drawing/2014/main" id="{88430BA2-4704-5AA4-5465-E0D3667460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00" y="1752601"/>
            <a:ext cx="72390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249" name="Text Box 9">
            <a:extLst>
              <a:ext uri="{FF2B5EF4-FFF2-40B4-BE49-F238E27FC236}">
                <a16:creationId xmlns:a16="http://schemas.microsoft.com/office/drawing/2014/main" id="{B4B0FCDF-0299-14E1-8181-2F194B40B07A}"/>
              </a:ext>
            </a:extLst>
          </p:cNvPr>
          <p:cNvSpPr txBox="1">
            <a:spLocks noChangeArrowheads="1"/>
          </p:cNvSpPr>
          <p:nvPr/>
        </p:nvSpPr>
        <p:spPr bwMode="auto">
          <a:xfrm>
            <a:off x="8763000" y="806450"/>
            <a:ext cx="6175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3600" b="0">
                <a:latin typeface="Verdana" panose="020B0604030504040204" pitchFamily="34" charset="0"/>
                <a:sym typeface="Wingdings" pitchFamily="2" charset="2"/>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A98D823A-99E2-BCB0-B443-E44A22CFCF95}"/>
              </a:ext>
            </a:extLst>
          </p:cNvPr>
          <p:cNvSpPr>
            <a:spLocks noGrp="1" noChangeArrowheads="1"/>
          </p:cNvSpPr>
          <p:nvPr>
            <p:ph type="title"/>
          </p:nvPr>
        </p:nvSpPr>
        <p:spPr>
          <a:xfrm>
            <a:off x="1587500" y="73026"/>
            <a:ext cx="8999538" cy="460375"/>
          </a:xfrm>
        </p:spPr>
        <p:txBody>
          <a:bodyPr>
            <a:normAutofit fontScale="90000"/>
          </a:bodyPr>
          <a:lstStyle/>
          <a:p>
            <a:pPr eaLnBrk="1" hangingPunct="1"/>
            <a:r>
              <a:rPr lang="en-US" altLang="en-US">
                <a:solidFill>
                  <a:schemeClr val="tx1"/>
                </a:solidFill>
                <a:sym typeface="Webdings" pitchFamily="2" charset="2"/>
              </a:rPr>
              <a:t>Steps </a:t>
            </a:r>
            <a:r>
              <a:rPr lang="en-US" altLang="en-US" b="0">
                <a:solidFill>
                  <a:schemeClr val="tx1"/>
                </a:solidFill>
                <a:sym typeface="Webdings" pitchFamily="2" charset="2"/>
              </a:rPr>
              <a:t>– </a:t>
            </a:r>
            <a:r>
              <a:rPr lang="en-US" altLang="en-US"/>
              <a:t>Review the Code in WARDRPT.cbl</a:t>
            </a:r>
          </a:p>
        </p:txBody>
      </p:sp>
      <p:sp>
        <p:nvSpPr>
          <p:cNvPr id="139267" name="Rectangle 3">
            <a:extLst>
              <a:ext uri="{FF2B5EF4-FFF2-40B4-BE49-F238E27FC236}">
                <a16:creationId xmlns:a16="http://schemas.microsoft.com/office/drawing/2014/main" id="{C705E527-6600-A98B-3A15-047695AA4475}"/>
              </a:ext>
            </a:extLst>
          </p:cNvPr>
          <p:cNvSpPr>
            <a:spLocks noGrp="1" noChangeArrowheads="1"/>
          </p:cNvSpPr>
          <p:nvPr>
            <p:ph type="body" idx="1"/>
          </p:nvPr>
        </p:nvSpPr>
        <p:spPr>
          <a:xfrm>
            <a:off x="1524001" y="703264"/>
            <a:ext cx="4100513" cy="5087937"/>
          </a:xfrm>
        </p:spPr>
        <p:txBody>
          <a:bodyPr>
            <a:normAutofit lnSpcReduction="10000"/>
          </a:bodyPr>
          <a:lstStyle/>
          <a:p>
            <a:pPr eaLnBrk="1" hangingPunct="1"/>
            <a:r>
              <a:rPr lang="en-US" altLang="en-US" b="1"/>
              <a:t>Right-click and select:</a:t>
            </a:r>
            <a:r>
              <a:rPr lang="en-US" altLang="en-US" sz="1600" b="1"/>
              <a:t>                 </a:t>
            </a:r>
            <a:r>
              <a:rPr lang="en-US" altLang="en-US" sz="1400" b="1"/>
              <a:t>Software Analyzer   &gt;                        Software Analyzer Configurations…</a:t>
            </a:r>
          </a:p>
          <a:p>
            <a:pPr lvl="1" eaLnBrk="1" hangingPunct="1"/>
            <a:r>
              <a:rPr lang="en-US" altLang="en-US" sz="1400" b="1"/>
              <a:t>COBOL RULES</a:t>
            </a:r>
          </a:p>
          <a:p>
            <a:pPr lvl="2" eaLnBrk="1" hangingPunct="1"/>
            <a:r>
              <a:rPr lang="en-US" altLang="en-US" sz="1200" b="1"/>
              <a:t>Or whatever you named 	                           your Ruleset</a:t>
            </a:r>
          </a:p>
          <a:p>
            <a:pPr eaLnBrk="1" hangingPunct="1"/>
            <a:endParaRPr lang="en-US" altLang="en-US" sz="1600" b="1"/>
          </a:p>
          <a:p>
            <a:pPr eaLnBrk="1" hangingPunct="1"/>
            <a:endParaRPr lang="en-US" altLang="en-US" sz="1600" b="1"/>
          </a:p>
          <a:p>
            <a:pPr eaLnBrk="1" hangingPunct="1"/>
            <a:r>
              <a:rPr lang="en-US" altLang="en-US" sz="1600" b="1"/>
              <a:t>Note what happens:</a:t>
            </a:r>
          </a:p>
          <a:p>
            <a:pPr lvl="1" eaLnBrk="1" hangingPunct="1"/>
            <a:r>
              <a:rPr lang="en-US" altLang="en-US" sz="1400" b="1"/>
              <a:t>Any statement that "breaks"                       a rule is:</a:t>
            </a:r>
          </a:p>
          <a:p>
            <a:pPr lvl="2" eaLnBrk="1" hangingPunct="1"/>
            <a:r>
              <a:rPr lang="en-US" altLang="en-US" sz="1200" b="1"/>
              <a:t>Flagged</a:t>
            </a:r>
          </a:p>
          <a:p>
            <a:pPr lvl="2" eaLnBrk="1" hangingPunct="1"/>
            <a:r>
              <a:rPr lang="en-US" altLang="en-US" sz="1200" b="1"/>
              <a:t>Hyperlinked</a:t>
            </a:r>
          </a:p>
          <a:p>
            <a:pPr lvl="2" eaLnBrk="1" hangingPunct="1"/>
            <a:endParaRPr lang="en-US" altLang="en-US" sz="1200" b="1"/>
          </a:p>
          <a:p>
            <a:pPr eaLnBrk="1" hangingPunct="1"/>
            <a:r>
              <a:rPr lang="en-US" altLang="en-US" sz="1600"/>
              <a:t>Navigate around in the results                     a bit until you get the idea behind              Code Review</a:t>
            </a:r>
          </a:p>
          <a:p>
            <a:pPr eaLnBrk="1" hangingPunct="1"/>
            <a:endParaRPr lang="en-US" altLang="en-US" sz="1600"/>
          </a:p>
          <a:p>
            <a:pPr eaLnBrk="1" hangingPunct="1"/>
            <a:r>
              <a:rPr lang="en-US" altLang="en-US" sz="1600"/>
              <a:t>Click the Red X icon in the view,                  to delete the Code Review                  analysis</a:t>
            </a:r>
          </a:p>
        </p:txBody>
      </p:sp>
      <p:pic>
        <p:nvPicPr>
          <p:cNvPr id="139268" name="Picture 4">
            <a:extLst>
              <a:ext uri="{FF2B5EF4-FFF2-40B4-BE49-F238E27FC236}">
                <a16:creationId xmlns:a16="http://schemas.microsoft.com/office/drawing/2014/main" id="{D5B67145-9EF0-FA0B-4937-83DA9DC5E4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838200"/>
            <a:ext cx="57912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269" name="Picture 5">
            <a:extLst>
              <a:ext uri="{FF2B5EF4-FFF2-40B4-BE49-F238E27FC236}">
                <a16:creationId xmlns:a16="http://schemas.microsoft.com/office/drawing/2014/main" id="{D8B32A8C-1539-9DE6-43F5-2EF7527D7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5410200"/>
            <a:ext cx="169545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546E5786-9887-B1DA-4BD9-045AFF29B255}"/>
              </a:ext>
            </a:extLst>
          </p:cNvPr>
          <p:cNvSpPr>
            <a:spLocks noGrp="1" noChangeArrowheads="1"/>
          </p:cNvSpPr>
          <p:nvPr>
            <p:ph type="title"/>
          </p:nvPr>
        </p:nvSpPr>
        <p:spPr>
          <a:xfrm>
            <a:off x="1587500" y="73026"/>
            <a:ext cx="4432300" cy="536575"/>
          </a:xfrm>
        </p:spPr>
        <p:txBody>
          <a:bodyPr>
            <a:normAutofit fontScale="90000"/>
          </a:bodyPr>
          <a:lstStyle/>
          <a:p>
            <a:pPr eaLnBrk="1" hangingPunct="1"/>
            <a:r>
              <a:rPr lang="en-US" altLang="en-US" sz="2000">
                <a:solidFill>
                  <a:schemeClr val="tx1"/>
                </a:solidFill>
                <a:sym typeface="Webdings" pitchFamily="2" charset="2"/>
              </a:rPr>
              <a:t>Optional Steps – </a:t>
            </a:r>
            <a:r>
              <a:rPr lang="en-US" altLang="en-US" sz="2000"/>
              <a:t>Review all of the COBOL Code in IDzClass</a:t>
            </a:r>
          </a:p>
        </p:txBody>
      </p:sp>
      <p:sp>
        <p:nvSpPr>
          <p:cNvPr id="140291" name="Rectangle 3">
            <a:extLst>
              <a:ext uri="{FF2B5EF4-FFF2-40B4-BE49-F238E27FC236}">
                <a16:creationId xmlns:a16="http://schemas.microsoft.com/office/drawing/2014/main" id="{CEE57FFD-C36E-86FB-98F8-B90768857366}"/>
              </a:ext>
            </a:extLst>
          </p:cNvPr>
          <p:cNvSpPr>
            <a:spLocks noGrp="1" noChangeArrowheads="1"/>
          </p:cNvSpPr>
          <p:nvPr>
            <p:ph type="body" idx="1"/>
          </p:nvPr>
        </p:nvSpPr>
        <p:spPr>
          <a:xfrm>
            <a:off x="1524001" y="703264"/>
            <a:ext cx="4100513" cy="5087937"/>
          </a:xfrm>
        </p:spPr>
        <p:txBody>
          <a:bodyPr/>
          <a:lstStyle/>
          <a:p>
            <a:pPr eaLnBrk="1" hangingPunct="1"/>
            <a:r>
              <a:rPr lang="en-US" altLang="en-US"/>
              <a:t>From </a:t>
            </a:r>
            <a:r>
              <a:rPr lang="en-US" altLang="en-US" b="1"/>
              <a:t>z/OS Projects:</a:t>
            </a:r>
          </a:p>
          <a:p>
            <a:pPr eaLnBrk="1" hangingPunct="1"/>
            <a:r>
              <a:rPr lang="en-US" altLang="en-US" b="1"/>
              <a:t>Right-click over your cobol folder and select:</a:t>
            </a:r>
            <a:r>
              <a:rPr lang="en-US" altLang="en-US" sz="1600" b="1"/>
              <a:t> </a:t>
            </a:r>
            <a:r>
              <a:rPr lang="en-US" altLang="en-US" sz="1400" b="1"/>
              <a:t>Software Analyzer   &gt;                        Software Analyzer Configurations…    &gt;  COBOL RULES</a:t>
            </a:r>
          </a:p>
          <a:p>
            <a:pPr lvl="1" eaLnBrk="1" hangingPunct="1"/>
            <a:r>
              <a:rPr lang="en-US" altLang="en-US" sz="1400" b="1"/>
              <a:t>Or whatever you named your custom Ruleset</a:t>
            </a:r>
          </a:p>
          <a:p>
            <a:pPr lvl="1" eaLnBrk="1" hangingPunct="1"/>
            <a:r>
              <a:rPr lang="en-US" altLang="en-US" sz="1400" b="1"/>
              <a:t>You might want to run this in the background</a:t>
            </a:r>
          </a:p>
          <a:p>
            <a:pPr eaLnBrk="1" hangingPunct="1"/>
            <a:endParaRPr lang="en-US" altLang="en-US" sz="1600" b="1"/>
          </a:p>
          <a:p>
            <a:pPr eaLnBrk="1" hangingPunct="1"/>
            <a:endParaRPr lang="en-US" altLang="en-US" sz="1600" b="1"/>
          </a:p>
          <a:p>
            <a:pPr eaLnBrk="1" hangingPunct="1"/>
            <a:endParaRPr lang="en-US" altLang="en-US" sz="1600" b="1"/>
          </a:p>
          <a:p>
            <a:pPr eaLnBrk="1" hangingPunct="1"/>
            <a:endParaRPr lang="en-US" altLang="en-US" sz="1600" b="1"/>
          </a:p>
          <a:p>
            <a:pPr eaLnBrk="1" hangingPunct="1"/>
            <a:endParaRPr lang="en-US" altLang="en-US" sz="1600" b="1"/>
          </a:p>
          <a:p>
            <a:pPr eaLnBrk="1" hangingPunct="1"/>
            <a:endParaRPr lang="en-US" altLang="en-US" sz="1600" b="1"/>
          </a:p>
        </p:txBody>
      </p:sp>
      <p:pic>
        <p:nvPicPr>
          <p:cNvPr id="140292" name="Picture 4">
            <a:extLst>
              <a:ext uri="{FF2B5EF4-FFF2-40B4-BE49-F238E27FC236}">
                <a16:creationId xmlns:a16="http://schemas.microsoft.com/office/drawing/2014/main" id="{70B4FBEF-8A78-A157-BD10-512386D298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26" y="1"/>
            <a:ext cx="4714875"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0293" name="Picture 5">
            <a:extLst>
              <a:ext uri="{FF2B5EF4-FFF2-40B4-BE49-F238E27FC236}">
                <a16:creationId xmlns:a16="http://schemas.microsoft.com/office/drawing/2014/main" id="{594B06B2-A7E9-AA11-835F-C5459A2787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1" y="2600326"/>
            <a:ext cx="27717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0294" name="Picture 6">
            <a:extLst>
              <a:ext uri="{FF2B5EF4-FFF2-40B4-BE49-F238E27FC236}">
                <a16:creationId xmlns:a16="http://schemas.microsoft.com/office/drawing/2014/main" id="{5D86F296-9209-801C-153B-5D5E528C41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5126" y="3981450"/>
            <a:ext cx="7762875"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0295" name="Text Box 7">
            <a:extLst>
              <a:ext uri="{FF2B5EF4-FFF2-40B4-BE49-F238E27FC236}">
                <a16:creationId xmlns:a16="http://schemas.microsoft.com/office/drawing/2014/main" id="{E14A74E6-1629-D226-AFEB-A860FA2ED5A0}"/>
              </a:ext>
            </a:extLst>
          </p:cNvPr>
          <p:cNvSpPr txBox="1">
            <a:spLocks noChangeArrowheads="1"/>
          </p:cNvSpPr>
          <p:nvPr/>
        </p:nvSpPr>
        <p:spPr bwMode="auto">
          <a:xfrm>
            <a:off x="1524000" y="5002214"/>
            <a:ext cx="4114800" cy="187743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0"/>
              <a:t>When the analysis process finishes:</a:t>
            </a:r>
          </a:p>
          <a:p>
            <a:pPr eaLnBrk="1" hangingPunct="1">
              <a:lnSpc>
                <a:spcPct val="100000"/>
              </a:lnSpc>
              <a:spcBef>
                <a:spcPct val="0"/>
              </a:spcBef>
              <a:buClrTx/>
              <a:buFontTx/>
              <a:buChar char="•"/>
            </a:pPr>
            <a:r>
              <a:rPr lang="en-US" altLang="en-US" sz="1400" b="0"/>
              <a:t>  Browse several of the results</a:t>
            </a:r>
          </a:p>
          <a:p>
            <a:pPr eaLnBrk="1" hangingPunct="1">
              <a:lnSpc>
                <a:spcPct val="100000"/>
              </a:lnSpc>
              <a:spcBef>
                <a:spcPct val="0"/>
              </a:spcBef>
              <a:buClrTx/>
              <a:buFontTx/>
              <a:buChar char="•"/>
            </a:pPr>
            <a:r>
              <a:rPr lang="en-US" altLang="en-US" sz="1400" b="0"/>
              <a:t>  Expand the categories</a:t>
            </a:r>
          </a:p>
          <a:p>
            <a:pPr eaLnBrk="1" hangingPunct="1">
              <a:lnSpc>
                <a:spcPct val="100000"/>
              </a:lnSpc>
              <a:spcBef>
                <a:spcPct val="0"/>
              </a:spcBef>
              <a:buClrTx/>
              <a:buFontTx/>
              <a:buChar char="•"/>
            </a:pPr>
            <a:r>
              <a:rPr lang="en-US" altLang="en-US" sz="1400" b="0"/>
              <a:t>  Double-click a broken analysis rule –                 </a:t>
            </a:r>
          </a:p>
          <a:p>
            <a:pPr eaLnBrk="1" hangingPunct="1">
              <a:lnSpc>
                <a:spcPct val="100000"/>
              </a:lnSpc>
              <a:spcBef>
                <a:spcPct val="0"/>
              </a:spcBef>
              <a:buClrTx/>
              <a:buFontTx/>
              <a:buNone/>
            </a:pPr>
            <a:r>
              <a:rPr lang="en-US" altLang="en-US" sz="1400" b="0"/>
              <a:t>       what does this do?</a:t>
            </a:r>
          </a:p>
          <a:p>
            <a:pPr eaLnBrk="1" hangingPunct="1">
              <a:lnSpc>
                <a:spcPct val="100000"/>
              </a:lnSpc>
              <a:spcBef>
                <a:spcPct val="0"/>
              </a:spcBef>
              <a:buClrTx/>
              <a:buFontTx/>
              <a:buNone/>
            </a:pPr>
            <a:endParaRPr lang="en-US" altLang="en-US" sz="1400" b="0"/>
          </a:p>
          <a:p>
            <a:pPr eaLnBrk="1" hangingPunct="1">
              <a:lnSpc>
                <a:spcPct val="100000"/>
              </a:lnSpc>
              <a:spcBef>
                <a:spcPct val="0"/>
              </a:spcBef>
              <a:buClrTx/>
              <a:buFontTx/>
              <a:buNone/>
            </a:pPr>
            <a:r>
              <a:rPr lang="en-US" altLang="en-US" sz="1400" b="0"/>
              <a:t>Do </a:t>
            </a:r>
            <a:r>
              <a:rPr lang="en-US" altLang="en-US" sz="1400" u="sng"/>
              <a:t>not</a:t>
            </a:r>
            <a:r>
              <a:rPr lang="en-US" altLang="en-US" sz="1400" b="0"/>
              <a:t> delete the result (one more workshop step – on the next slide)</a:t>
            </a:r>
          </a:p>
        </p:txBody>
      </p:sp>
      <p:sp>
        <p:nvSpPr>
          <p:cNvPr id="140296" name="Text Box 8">
            <a:extLst>
              <a:ext uri="{FF2B5EF4-FFF2-40B4-BE49-F238E27FC236}">
                <a16:creationId xmlns:a16="http://schemas.microsoft.com/office/drawing/2014/main" id="{FB64C7F9-18B9-0B8D-2831-BF1E5C3A15B2}"/>
              </a:ext>
            </a:extLst>
          </p:cNvPr>
          <p:cNvSpPr txBox="1">
            <a:spLocks noChangeArrowheads="1"/>
          </p:cNvSpPr>
          <p:nvPr/>
        </p:nvSpPr>
        <p:spPr bwMode="auto">
          <a:xfrm>
            <a:off x="8686800" y="228601"/>
            <a:ext cx="1905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000">
                <a:latin typeface="Verdana" panose="020B0604030504040204" pitchFamily="34" charset="0"/>
              </a:rPr>
              <a:t>Note that you could  drag a mainframe PDS to a Local Workstation project – and perform code review against all of the PDS members in the library in a single operation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0CE439A5-8AE0-222F-4CC8-EEECA5F4B770}"/>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15" name="Rectangle 3">
            <a:extLst>
              <a:ext uri="{FF2B5EF4-FFF2-40B4-BE49-F238E27FC236}">
                <a16:creationId xmlns:a16="http://schemas.microsoft.com/office/drawing/2014/main" id="{D9681D28-35C3-0837-2F7B-AC340D21CB95}"/>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16" name="Text Box 4">
            <a:extLst>
              <a:ext uri="{FF2B5EF4-FFF2-40B4-BE49-F238E27FC236}">
                <a16:creationId xmlns:a16="http://schemas.microsoft.com/office/drawing/2014/main" id="{53E5618B-0173-ECCF-8F0F-1B77E1E42593}"/>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141317" name="Rectangle 5">
            <a:extLst>
              <a:ext uri="{FF2B5EF4-FFF2-40B4-BE49-F238E27FC236}">
                <a16:creationId xmlns:a16="http://schemas.microsoft.com/office/drawing/2014/main" id="{F24DBEEC-BEEB-AE8F-82C0-8B13D4844C0F}"/>
              </a:ext>
            </a:extLst>
          </p:cNvPr>
          <p:cNvSpPr>
            <a:spLocks noChangeArrowheads="1"/>
          </p:cNvSpPr>
          <p:nvPr/>
        </p:nvSpPr>
        <p:spPr bwMode="auto">
          <a:xfrm>
            <a:off x="25146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18" name="Rectangle 6">
            <a:extLst>
              <a:ext uri="{FF2B5EF4-FFF2-40B4-BE49-F238E27FC236}">
                <a16:creationId xmlns:a16="http://schemas.microsoft.com/office/drawing/2014/main" id="{53755028-BCBF-FE47-B9B9-D73B0B8B5960}"/>
              </a:ext>
            </a:extLst>
          </p:cNvPr>
          <p:cNvSpPr>
            <a:spLocks noChangeArrowheads="1"/>
          </p:cNvSpPr>
          <p:nvPr/>
        </p:nvSpPr>
        <p:spPr bwMode="auto">
          <a:xfrm>
            <a:off x="27432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19" name="Line 7">
            <a:extLst>
              <a:ext uri="{FF2B5EF4-FFF2-40B4-BE49-F238E27FC236}">
                <a16:creationId xmlns:a16="http://schemas.microsoft.com/office/drawing/2014/main" id="{A7A84B00-5BD8-AABC-7B60-7B43E055E907}"/>
              </a:ext>
            </a:extLst>
          </p:cNvPr>
          <p:cNvSpPr>
            <a:spLocks noChangeShapeType="1"/>
          </p:cNvSpPr>
          <p:nvPr/>
        </p:nvSpPr>
        <p:spPr bwMode="auto">
          <a:xfrm>
            <a:off x="25146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41320" name="AutoShape 8">
            <a:extLst>
              <a:ext uri="{FF2B5EF4-FFF2-40B4-BE49-F238E27FC236}">
                <a16:creationId xmlns:a16="http://schemas.microsoft.com/office/drawing/2014/main" id="{6CC94D8E-FC6D-FCBF-EC7C-F5261BDA374A}"/>
              </a:ext>
            </a:extLst>
          </p:cNvPr>
          <p:cNvSpPr>
            <a:spLocks noChangeArrowheads="1"/>
          </p:cNvSpPr>
          <p:nvPr/>
        </p:nvSpPr>
        <p:spPr bwMode="auto">
          <a:xfrm rot="13500000">
            <a:off x="31051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41321" name="Text Box 9">
            <a:extLst>
              <a:ext uri="{FF2B5EF4-FFF2-40B4-BE49-F238E27FC236}">
                <a16:creationId xmlns:a16="http://schemas.microsoft.com/office/drawing/2014/main" id="{D13F72B5-300A-584A-253A-F65922B5746E}"/>
              </a:ext>
            </a:extLst>
          </p:cNvPr>
          <p:cNvSpPr txBox="1">
            <a:spLocks noChangeArrowheads="1"/>
          </p:cNvSpPr>
          <p:nvPr/>
        </p:nvSpPr>
        <p:spPr bwMode="auto">
          <a:xfrm>
            <a:off x="4267201" y="2362200"/>
            <a:ext cx="1858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400" b="0">
                <a:solidFill>
                  <a:schemeClr val="bg2"/>
                </a:solidFill>
                <a:cs typeface="Arial" panose="020B0604020202020204" pitchFamily="34" charset="0"/>
              </a:rPr>
              <a:t>Topics:</a:t>
            </a:r>
          </a:p>
        </p:txBody>
      </p:sp>
      <p:sp>
        <p:nvSpPr>
          <p:cNvPr id="1156106" name="Rectangle 10">
            <a:extLst>
              <a:ext uri="{FF2B5EF4-FFF2-40B4-BE49-F238E27FC236}">
                <a16:creationId xmlns:a16="http://schemas.microsoft.com/office/drawing/2014/main" id="{41A550F7-2E70-884F-FA6A-9C012EF9B9A4}"/>
              </a:ext>
            </a:extLst>
          </p:cNvPr>
          <p:cNvSpPr>
            <a:spLocks noGrp="1" noChangeArrowheads="1"/>
          </p:cNvSpPr>
          <p:nvPr>
            <p:ph type="title"/>
          </p:nvPr>
        </p:nvSpPr>
        <p:spPr>
          <a:xfrm>
            <a:off x="3359151" y="1196975"/>
            <a:ext cx="6062663" cy="304800"/>
          </a:xfrm>
        </p:spPr>
        <p:txBody>
          <a:bodyPr>
            <a:normAutofit fontScale="90000"/>
          </a:bodyPr>
          <a:lstStyle/>
          <a:p>
            <a:pPr eaLnBrk="1" hangingPunct="1">
              <a:defRPr/>
            </a:pPr>
            <a:r>
              <a:rPr lang="en-US" sz="4400" dirty="0">
                <a:solidFill>
                  <a:schemeClr val="bg2"/>
                </a:solidFill>
                <a:effectLst>
                  <a:outerShdw blurRad="38100" dist="38100" dir="2700000" algn="tl">
                    <a:srgbClr val="C0C0C0"/>
                  </a:outerShdw>
                </a:effectLst>
              </a:rPr>
              <a:t>The IDz Workbench</a:t>
            </a:r>
          </a:p>
        </p:txBody>
      </p:sp>
      <p:sp>
        <p:nvSpPr>
          <p:cNvPr id="1156107" name="Text Box 11">
            <a:extLst>
              <a:ext uri="{FF2B5EF4-FFF2-40B4-BE49-F238E27FC236}">
                <a16:creationId xmlns:a16="http://schemas.microsoft.com/office/drawing/2014/main" id="{83D8497A-66A7-042F-E76A-836FEEB69553}"/>
              </a:ext>
            </a:extLst>
          </p:cNvPr>
          <p:cNvSpPr txBox="1">
            <a:spLocks noChangeArrowheads="1"/>
          </p:cNvSpPr>
          <p:nvPr/>
        </p:nvSpPr>
        <p:spPr bwMode="auto">
          <a:xfrm>
            <a:off x="4267200" y="2895601"/>
            <a:ext cx="6400800" cy="830263"/>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1600" dirty="0">
                <a:solidFill>
                  <a:schemeClr val="bg1">
                    <a:lumMod val="85000"/>
                  </a:schemeClr>
                </a:solidFill>
                <a:cs typeface="Arial" charset="0"/>
              </a:rPr>
              <a:t>   Overview of Code Review Feature/Function</a:t>
            </a:r>
          </a:p>
          <a:p>
            <a:pPr eaLnBrk="1" hangingPunct="1">
              <a:buClr>
                <a:srgbClr val="FF6600"/>
              </a:buClr>
              <a:buFont typeface="Wingdings" pitchFamily="2" charset="2"/>
              <a:buChar char="§"/>
              <a:defRPr/>
            </a:pPr>
            <a:r>
              <a:rPr lang="en-US" sz="1600" b="0" dirty="0">
                <a:solidFill>
                  <a:schemeClr val="bg2"/>
                </a:solidFill>
                <a:effectLst>
                  <a:outerShdw blurRad="38100" dist="38100" dir="2700000" algn="tl">
                    <a:srgbClr val="C0C0C0"/>
                  </a:outerShdw>
                </a:effectLst>
                <a:cs typeface="Arial" charset="0"/>
              </a:rPr>
              <a:t>   </a:t>
            </a:r>
            <a:r>
              <a:rPr lang="en-US" sz="1600" dirty="0">
                <a:solidFill>
                  <a:srgbClr val="FF6600"/>
                </a:solidFill>
                <a:effectLst>
                  <a:outerShdw blurRad="38100" dist="38100" dir="2700000" algn="tl">
                    <a:srgbClr val="000000">
                      <a:alpha val="43137"/>
                    </a:srgbClr>
                  </a:outerShdw>
                </a:effectLst>
                <a:cs typeface="Arial" charset="0"/>
              </a:rPr>
              <a:t>Custom COBOL Code Review Development</a:t>
            </a:r>
          </a:p>
          <a:p>
            <a:pPr eaLnBrk="1" hangingPunct="1">
              <a:buClr>
                <a:srgbClr val="FF6600"/>
              </a:buClr>
              <a:buFont typeface="Wingdings" pitchFamily="2" charset="2"/>
              <a:buChar char="§"/>
              <a:defRPr/>
            </a:pPr>
            <a:r>
              <a:rPr lang="en-US" sz="1600" b="0" dirty="0">
                <a:solidFill>
                  <a:schemeClr val="bg2"/>
                </a:solidFill>
                <a:cs typeface="Arial" charset="0"/>
              </a:rPr>
              <a:t>   </a:t>
            </a:r>
            <a:r>
              <a:rPr lang="en-US" sz="1600" b="0" dirty="0">
                <a:cs typeface="Arial" charset="0"/>
              </a:rPr>
              <a:t>Running Code Review in Batch on z/OS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8" name="Title 1">
            <a:extLst>
              <a:ext uri="{FF2B5EF4-FFF2-40B4-BE49-F238E27FC236}">
                <a16:creationId xmlns:a16="http://schemas.microsoft.com/office/drawing/2014/main" id="{0BA5C26D-E137-B349-CC1C-83F39411997D}"/>
              </a:ext>
            </a:extLst>
          </p:cNvPr>
          <p:cNvSpPr>
            <a:spLocks noGrp="1" noChangeArrowheads="1"/>
          </p:cNvSpPr>
          <p:nvPr>
            <p:ph type="title"/>
          </p:nvPr>
        </p:nvSpPr>
        <p:spPr/>
        <p:txBody>
          <a:bodyPr/>
          <a:lstStyle/>
          <a:p>
            <a:r>
              <a:rPr lang="en-US" altLang="en-US" b="0"/>
              <a:t>Creating a Custom COBOL Code Review rule - </a:t>
            </a:r>
            <a:r>
              <a:rPr lang="en-US" altLang="en-US"/>
              <a:t>Introduction</a:t>
            </a:r>
          </a:p>
        </p:txBody>
      </p:sp>
      <p:sp>
        <p:nvSpPr>
          <p:cNvPr id="102403" name="Content Placeholder 2">
            <a:extLst>
              <a:ext uri="{FF2B5EF4-FFF2-40B4-BE49-F238E27FC236}">
                <a16:creationId xmlns:a16="http://schemas.microsoft.com/office/drawing/2014/main" id="{9113DDD9-B0A2-50CB-535B-F5D3F57F9422}"/>
              </a:ext>
            </a:extLst>
          </p:cNvPr>
          <p:cNvSpPr>
            <a:spLocks noGrp="1"/>
          </p:cNvSpPr>
          <p:nvPr>
            <p:ph idx="1"/>
          </p:nvPr>
        </p:nvSpPr>
        <p:spPr>
          <a:xfrm>
            <a:off x="1614488" y="776288"/>
            <a:ext cx="8958262" cy="5624512"/>
          </a:xfrm>
        </p:spPr>
        <p:txBody>
          <a:bodyPr>
            <a:normAutofit fontScale="85000" lnSpcReduction="20000"/>
          </a:bodyPr>
          <a:lstStyle/>
          <a:p>
            <a:pPr>
              <a:defRPr/>
            </a:pPr>
            <a:r>
              <a:rPr lang="en-US" dirty="0"/>
              <a:t>To create  user-written custom COBOL code review rules, you make use of IBM’s COBOL Application Model APIs. Using these APIs you can analyze selected COBOL language elements for user-written custom rules. </a:t>
            </a:r>
          </a:p>
          <a:p>
            <a:pPr>
              <a:defRPr/>
            </a:pPr>
            <a:endParaRPr lang="en-US" sz="800" dirty="0"/>
          </a:p>
          <a:p>
            <a:pPr>
              <a:defRPr/>
            </a:pPr>
            <a:r>
              <a:rPr lang="en-US" dirty="0"/>
              <a:t>These APIs help parse COBOL programs and help us access all the statements and declarations, analyze them, and flag them as necessary. </a:t>
            </a:r>
          </a:p>
          <a:p>
            <a:pPr>
              <a:defRPr/>
            </a:pPr>
            <a:endParaRPr lang="en-US" sz="800" dirty="0"/>
          </a:p>
          <a:p>
            <a:pPr>
              <a:defRPr/>
            </a:pPr>
            <a:r>
              <a:rPr lang="en-US" dirty="0"/>
              <a:t>The COBOL Application Model APIs consist of 2 APIs:</a:t>
            </a:r>
          </a:p>
          <a:p>
            <a:pPr marL="346075" lvl="1" indent="0">
              <a:buNone/>
              <a:defRPr/>
            </a:pPr>
            <a:r>
              <a:rPr lang="en-US" b="1" dirty="0"/>
              <a:t>1. Custom Rules API for COBOL Code Review</a:t>
            </a:r>
            <a:endParaRPr lang="en-US" dirty="0"/>
          </a:p>
          <a:p>
            <a:pPr marL="965200" lvl="2" indent="-285750">
              <a:defRPr/>
            </a:pPr>
            <a:r>
              <a:rPr lang="en-US" dirty="0"/>
              <a:t>The classes provided with this API let us manipulate the objects in the COBOL Application Model. </a:t>
            </a:r>
          </a:p>
          <a:p>
            <a:pPr lvl="2">
              <a:defRPr/>
            </a:pPr>
            <a:r>
              <a:rPr lang="en-US" dirty="0"/>
              <a:t>For instance, the </a:t>
            </a:r>
            <a:r>
              <a:rPr lang="en-US" i="1" dirty="0"/>
              <a:t>visit </a:t>
            </a:r>
            <a:r>
              <a:rPr lang="en-US" dirty="0"/>
              <a:t>method goes through a COBOL program’s syntax tree, and visits nodes of each type within the tree (for instance, a Paragraph node, a DISPLAY statement node, etc.). The nodes are supplied by the COBOL Application Model (CAM) API. </a:t>
            </a:r>
          </a:p>
          <a:p>
            <a:pPr marL="346075" lvl="1" indent="0">
              <a:buNone/>
              <a:defRPr/>
            </a:pPr>
            <a:r>
              <a:rPr lang="it-IT" b="1" dirty="0"/>
              <a:t>2. COBOL Application Model (CAM) API</a:t>
            </a:r>
            <a:endParaRPr lang="it-IT" dirty="0"/>
          </a:p>
          <a:p>
            <a:pPr lvl="2">
              <a:defRPr/>
            </a:pPr>
            <a:r>
              <a:rPr lang="en-US" sz="1400" dirty="0"/>
              <a:t>The CAM API provides interfaces for accessing the individual elements of a COBOL program while the program is being analyzed by the COBOL Code Review API. </a:t>
            </a:r>
          </a:p>
          <a:p>
            <a:pPr lvl="2">
              <a:defRPr/>
            </a:pPr>
            <a:r>
              <a:rPr lang="en-US" sz="1400" dirty="0"/>
              <a:t>In other words, the CAM API parses a program and creates objects that can be manipulated to find information about all the COBOL statements and declarations. </a:t>
            </a:r>
          </a:p>
          <a:p>
            <a:pPr lvl="2">
              <a:defRPr/>
            </a:pPr>
            <a:r>
              <a:rPr lang="en-US" sz="1400" dirty="0"/>
              <a:t>You can override the </a:t>
            </a:r>
            <a:r>
              <a:rPr lang="en-US" sz="1400" i="1" dirty="0"/>
              <a:t>visit </a:t>
            </a:r>
            <a:r>
              <a:rPr lang="en-US" sz="1400" dirty="0"/>
              <a:t>method of the node that you want to analyze </a:t>
            </a:r>
            <a:r>
              <a:rPr lang="en-US" sz="1200" dirty="0"/>
              <a:t>… for instance, the </a:t>
            </a:r>
            <a:r>
              <a:rPr lang="en-US" sz="1200" b="1" dirty="0" err="1"/>
              <a:t>DisplayStmt</a:t>
            </a:r>
            <a:r>
              <a:rPr lang="en-US" sz="1200" b="1" dirty="0"/>
              <a:t> </a:t>
            </a:r>
            <a:r>
              <a:rPr lang="en-US" sz="1200" dirty="0"/>
              <a:t>node, and write our custom code to analyze all the display statements within the program.</a:t>
            </a:r>
            <a:endParaRPr lang="en-US" altLang="en-US" sz="1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62" name="Title 1">
            <a:extLst>
              <a:ext uri="{FF2B5EF4-FFF2-40B4-BE49-F238E27FC236}">
                <a16:creationId xmlns:a16="http://schemas.microsoft.com/office/drawing/2014/main" id="{E24B90B6-A4D0-79FE-57DD-C798C7D6D158}"/>
              </a:ext>
            </a:extLst>
          </p:cNvPr>
          <p:cNvSpPr>
            <a:spLocks noGrp="1" noChangeArrowheads="1"/>
          </p:cNvSpPr>
          <p:nvPr>
            <p:ph type="title"/>
          </p:nvPr>
        </p:nvSpPr>
        <p:spPr/>
        <p:txBody>
          <a:bodyPr/>
          <a:lstStyle/>
          <a:p>
            <a:r>
              <a:rPr lang="en-US" altLang="en-US" b="0"/>
              <a:t>Creating a Custom COBOL Code Review rule – </a:t>
            </a:r>
            <a:r>
              <a:rPr lang="en-US" altLang="en-US"/>
              <a:t>Steps </a:t>
            </a:r>
          </a:p>
        </p:txBody>
      </p:sp>
      <p:sp>
        <p:nvSpPr>
          <p:cNvPr id="143363" name="Content Placeholder 2">
            <a:extLst>
              <a:ext uri="{FF2B5EF4-FFF2-40B4-BE49-F238E27FC236}">
                <a16:creationId xmlns:a16="http://schemas.microsoft.com/office/drawing/2014/main" id="{F745CBE5-7ADE-13F9-0A42-CB7CCEDBD623}"/>
              </a:ext>
            </a:extLst>
          </p:cNvPr>
          <p:cNvSpPr>
            <a:spLocks noGrp="1" noChangeArrowheads="1"/>
          </p:cNvSpPr>
          <p:nvPr>
            <p:ph idx="1"/>
          </p:nvPr>
        </p:nvSpPr>
        <p:spPr/>
        <p:txBody>
          <a:bodyPr>
            <a:normAutofit fontScale="92500" lnSpcReduction="20000"/>
          </a:bodyPr>
          <a:lstStyle/>
          <a:p>
            <a:pPr marL="457200" indent="-457200">
              <a:buFont typeface="Arial Narrow" panose="020B0604020202020204" pitchFamily="34" charset="0"/>
              <a:buAutoNum type="arabicPeriod"/>
            </a:pPr>
            <a:r>
              <a:rPr lang="en-US" altLang="en-US" sz="2400"/>
              <a:t>Use the Plug-in Development Environment (PDE) wizard to:</a:t>
            </a:r>
          </a:p>
          <a:p>
            <a:pPr lvl="1"/>
            <a:r>
              <a:rPr lang="en-US" altLang="en-US" sz="2000"/>
              <a:t>Create the java plug-in project</a:t>
            </a:r>
          </a:p>
          <a:p>
            <a:pPr lvl="1"/>
            <a:r>
              <a:rPr lang="en-US" altLang="en-US" sz="2000"/>
              <a:t>Create a new category to hold all your domain specific rules </a:t>
            </a:r>
          </a:p>
          <a:p>
            <a:pPr lvl="1"/>
            <a:r>
              <a:rPr lang="en-US" altLang="en-US" sz="2000"/>
              <a:t>Add a rule to the category</a:t>
            </a:r>
          </a:p>
          <a:p>
            <a:pPr lvl="1"/>
            <a:r>
              <a:rPr lang="en-US" altLang="en-US" sz="2000"/>
              <a:t>Create a java class skeleton for your custom rule </a:t>
            </a:r>
          </a:p>
          <a:p>
            <a:pPr marL="457200" indent="-457200">
              <a:buFont typeface="Arial Narrow" panose="020B0604020202020204" pitchFamily="34" charset="0"/>
              <a:buAutoNum type="arabicPeriod"/>
            </a:pPr>
            <a:r>
              <a:rPr lang="en-US" altLang="en-US" sz="2400"/>
              <a:t>Using the IDz COBOL Application Model API, fill in the skeleton with java code to implement your custom rule. </a:t>
            </a:r>
          </a:p>
          <a:p>
            <a:pPr marL="457200" indent="-457200">
              <a:buFont typeface="Arial Narrow" panose="020B0604020202020204" pitchFamily="34" charset="0"/>
              <a:buAutoNum type="arabicPeriod"/>
            </a:pPr>
            <a:r>
              <a:rPr lang="en-US" altLang="en-US" sz="2400"/>
              <a:t>Test your custom rule</a:t>
            </a:r>
          </a:p>
          <a:p>
            <a:pPr lvl="1"/>
            <a:r>
              <a:rPr lang="en-US" altLang="en-US" sz="2000"/>
              <a:t>Create a new Eclipse Application Debug Configuration</a:t>
            </a:r>
          </a:p>
          <a:p>
            <a:pPr lvl="1"/>
            <a:r>
              <a:rPr lang="en-US" altLang="en-US" sz="2000"/>
              <a:t>Launch a new instance of IDz in Debug Mode</a:t>
            </a:r>
          </a:p>
          <a:p>
            <a:pPr lvl="1"/>
            <a:r>
              <a:rPr lang="en-US" altLang="en-US" sz="2000"/>
              <a:t>Add your new rule to a Software Analyzer configuration</a:t>
            </a:r>
          </a:p>
          <a:p>
            <a:pPr lvl="1"/>
            <a:r>
              <a:rPr lang="en-US" altLang="en-US" sz="2000"/>
              <a:t>Run a code review to test your rule. </a:t>
            </a:r>
          </a:p>
          <a:p>
            <a:pPr marL="457200" indent="-457200">
              <a:buFont typeface="Arial Narrow" panose="020B0604020202020204" pitchFamily="34" charset="0"/>
              <a:buAutoNum type="arabicPeriod"/>
            </a:pPr>
            <a:r>
              <a:rPr lang="en-US" altLang="en-US" sz="2400"/>
              <a:t>Package your plugin as an update site and install it in the IDz Eclipse environment using Eclipse Software Updater.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4386" name="Title 1">
            <a:extLst>
              <a:ext uri="{FF2B5EF4-FFF2-40B4-BE49-F238E27FC236}">
                <a16:creationId xmlns:a16="http://schemas.microsoft.com/office/drawing/2014/main" id="{703C1B45-0AAE-97DA-0432-EE70345C8F98}"/>
              </a:ext>
            </a:extLst>
          </p:cNvPr>
          <p:cNvSpPr>
            <a:spLocks noGrp="1" noChangeArrowheads="1"/>
          </p:cNvSpPr>
          <p:nvPr>
            <p:ph type="title"/>
          </p:nvPr>
        </p:nvSpPr>
        <p:spPr>
          <a:xfrm>
            <a:off x="1524000" y="-20638"/>
            <a:ext cx="8999538" cy="533401"/>
          </a:xfrm>
        </p:spPr>
        <p:txBody>
          <a:bodyPr>
            <a:normAutofit fontScale="90000"/>
          </a:bodyPr>
          <a:lstStyle/>
          <a:p>
            <a:r>
              <a:rPr lang="en-US" altLang="en-US"/>
              <a:t>Create the Java plug-in project – 1 of 3</a:t>
            </a:r>
          </a:p>
        </p:txBody>
      </p:sp>
      <p:sp>
        <p:nvSpPr>
          <p:cNvPr id="102403" name="Content Placeholder 2">
            <a:extLst>
              <a:ext uri="{FF2B5EF4-FFF2-40B4-BE49-F238E27FC236}">
                <a16:creationId xmlns:a16="http://schemas.microsoft.com/office/drawing/2014/main" id="{81D04917-4127-0327-FD05-10725168F5FB}"/>
              </a:ext>
            </a:extLst>
          </p:cNvPr>
          <p:cNvSpPr>
            <a:spLocks noGrp="1"/>
          </p:cNvSpPr>
          <p:nvPr>
            <p:ph idx="1"/>
          </p:nvPr>
        </p:nvSpPr>
        <p:spPr/>
        <p:txBody>
          <a:bodyPr>
            <a:normAutofit lnSpcReduction="10000"/>
          </a:bodyPr>
          <a:lstStyle/>
          <a:p>
            <a:pPr>
              <a:defRPr/>
            </a:pPr>
            <a:r>
              <a:rPr lang="en-US" dirty="0"/>
              <a:t>Open an instance of IDz</a:t>
            </a:r>
          </a:p>
          <a:p>
            <a:pPr lvl="1">
              <a:buFont typeface="Webdings" panose="05030102010509060703" pitchFamily="18" charset="2"/>
              <a:buChar char="4"/>
              <a:defRPr/>
            </a:pPr>
            <a:r>
              <a:rPr lang="en-US" sz="1600" dirty="0"/>
              <a:t>click the </a:t>
            </a:r>
            <a:r>
              <a:rPr lang="en-US" sz="1600" b="1" dirty="0"/>
              <a:t>File </a:t>
            </a:r>
            <a:r>
              <a:rPr lang="en-US" sz="1600" dirty="0"/>
              <a:t>menu, and click </a:t>
            </a:r>
            <a:r>
              <a:rPr lang="en-US" sz="1600" b="1" dirty="0"/>
              <a:t>Other</a:t>
            </a:r>
            <a:r>
              <a:rPr lang="en-US" sz="1600" dirty="0"/>
              <a:t>:</a:t>
            </a:r>
          </a:p>
          <a:p>
            <a:pPr>
              <a:defRPr/>
            </a:pPr>
            <a:endParaRPr lang="en-US" dirty="0"/>
          </a:p>
          <a:p>
            <a:pPr>
              <a:defRPr/>
            </a:pPr>
            <a:r>
              <a:rPr lang="en-US" dirty="0"/>
              <a:t>Select the </a:t>
            </a:r>
            <a:r>
              <a:rPr lang="en-US" b="1" dirty="0"/>
              <a:t>Plug-in Project </a:t>
            </a:r>
            <a:r>
              <a:rPr lang="en-US" dirty="0"/>
              <a:t>option from the project creation wizard, and click </a:t>
            </a:r>
            <a:r>
              <a:rPr lang="en-US" b="1" dirty="0"/>
              <a:t>Next &gt;</a:t>
            </a:r>
          </a:p>
          <a:p>
            <a:pPr>
              <a:defRPr/>
            </a:pPr>
            <a:endParaRPr lang="en-US" b="1" dirty="0"/>
          </a:p>
          <a:p>
            <a:pPr>
              <a:defRPr/>
            </a:pPr>
            <a:endParaRPr lang="en-US" b="1" dirty="0"/>
          </a:p>
          <a:p>
            <a:pPr>
              <a:defRPr/>
            </a:pPr>
            <a:endParaRPr lang="en-US" dirty="0"/>
          </a:p>
          <a:p>
            <a:pPr>
              <a:defRPr/>
            </a:pPr>
            <a:endParaRPr lang="en-US" dirty="0"/>
          </a:p>
          <a:p>
            <a:pPr>
              <a:defRPr/>
            </a:pPr>
            <a:r>
              <a:rPr lang="en-US" dirty="0"/>
              <a:t>Name the project, and click </a:t>
            </a:r>
            <a:r>
              <a:rPr lang="en-US" b="1" dirty="0"/>
              <a:t>Next </a:t>
            </a:r>
            <a:r>
              <a:rPr lang="en-US" dirty="0"/>
              <a:t>&gt;</a:t>
            </a:r>
          </a:p>
        </p:txBody>
      </p:sp>
      <p:pic>
        <p:nvPicPr>
          <p:cNvPr id="144388" name="Picture 3">
            <a:extLst>
              <a:ext uri="{FF2B5EF4-FFF2-40B4-BE49-F238E27FC236}">
                <a16:creationId xmlns:a16="http://schemas.microsoft.com/office/drawing/2014/main" id="{BBBD345D-15A8-1EEF-DD3D-E416A3AF9B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84188"/>
            <a:ext cx="45720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9" name="Picture 4">
            <a:extLst>
              <a:ext uri="{FF2B5EF4-FFF2-40B4-BE49-F238E27FC236}">
                <a16:creationId xmlns:a16="http://schemas.microsoft.com/office/drawing/2014/main" id="{8141F89F-1D6B-E1AA-1F0B-DAEB84C8CDE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981201"/>
            <a:ext cx="214153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0" name="Picture 5">
            <a:extLst>
              <a:ext uri="{FF2B5EF4-FFF2-40B4-BE49-F238E27FC236}">
                <a16:creationId xmlns:a16="http://schemas.microsoft.com/office/drawing/2014/main" id="{E70E7F54-BD5D-1E3B-08CA-46C95F8C9DD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96025" y="2143125"/>
            <a:ext cx="43561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5410" name="Title 1">
            <a:extLst>
              <a:ext uri="{FF2B5EF4-FFF2-40B4-BE49-F238E27FC236}">
                <a16:creationId xmlns:a16="http://schemas.microsoft.com/office/drawing/2014/main" id="{EE7C397E-5F6A-D755-F99D-C20B52B22219}"/>
              </a:ext>
            </a:extLst>
          </p:cNvPr>
          <p:cNvSpPr>
            <a:spLocks noGrp="1" noChangeArrowheads="1"/>
          </p:cNvSpPr>
          <p:nvPr>
            <p:ph type="title"/>
          </p:nvPr>
        </p:nvSpPr>
        <p:spPr>
          <a:xfrm>
            <a:off x="1524000" y="0"/>
            <a:ext cx="8999538" cy="533400"/>
          </a:xfrm>
        </p:spPr>
        <p:txBody>
          <a:bodyPr>
            <a:normAutofit fontScale="90000"/>
          </a:bodyPr>
          <a:lstStyle/>
          <a:p>
            <a:r>
              <a:rPr lang="en-US" altLang="en-US"/>
              <a:t>Create the Java plug-in project – 2 of 3</a:t>
            </a:r>
          </a:p>
        </p:txBody>
      </p:sp>
      <p:sp>
        <p:nvSpPr>
          <p:cNvPr id="145411" name="Content Placeholder 2">
            <a:extLst>
              <a:ext uri="{FF2B5EF4-FFF2-40B4-BE49-F238E27FC236}">
                <a16:creationId xmlns:a16="http://schemas.microsoft.com/office/drawing/2014/main" id="{CA406D48-FBB3-13CC-9C33-BC665EF75E52}"/>
              </a:ext>
            </a:extLst>
          </p:cNvPr>
          <p:cNvSpPr>
            <a:spLocks noGrp="1" noChangeArrowheads="1"/>
          </p:cNvSpPr>
          <p:nvPr>
            <p:ph idx="1"/>
          </p:nvPr>
        </p:nvSpPr>
        <p:spPr/>
        <p:txBody>
          <a:bodyPr>
            <a:normAutofit fontScale="32500" lnSpcReduction="20000"/>
          </a:bodyPr>
          <a:lstStyle/>
          <a:p>
            <a:r>
              <a:rPr lang="en-US" altLang="en-US"/>
              <a:t>Specify custom properties for your plug-in project and click </a:t>
            </a:r>
            <a:r>
              <a:rPr lang="en-US" altLang="en-US" b="1"/>
              <a:t>Next &gt;</a:t>
            </a:r>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b="1"/>
          </a:p>
          <a:p>
            <a:endParaRPr lang="en-US" altLang="en-US" sz="2400" b="1"/>
          </a:p>
          <a:p>
            <a:endParaRPr lang="en-US" altLang="en-US" b="1"/>
          </a:p>
          <a:p>
            <a:r>
              <a:rPr lang="en-US" altLang="en-US"/>
              <a:t>When prompted, access the </a:t>
            </a:r>
            <a:r>
              <a:rPr lang="en-US" altLang="en-US" b="1"/>
              <a:t>Plugin Development </a:t>
            </a:r>
            <a:r>
              <a:rPr lang="en-US" altLang="en-US"/>
              <a:t>perspective</a:t>
            </a:r>
          </a:p>
        </p:txBody>
      </p:sp>
      <p:pic>
        <p:nvPicPr>
          <p:cNvPr id="145412" name="Picture 1">
            <a:extLst>
              <a:ext uri="{FF2B5EF4-FFF2-40B4-BE49-F238E27FC236}">
                <a16:creationId xmlns:a16="http://schemas.microsoft.com/office/drawing/2014/main" id="{712B1F27-A543-AA67-DC27-A3B43B5B3D3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18125" y="1189038"/>
            <a:ext cx="5334000" cy="498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Rectangle 2">
            <a:extLst>
              <a:ext uri="{FF2B5EF4-FFF2-40B4-BE49-F238E27FC236}">
                <a16:creationId xmlns:a16="http://schemas.microsoft.com/office/drawing/2014/main" id="{F0F33CDE-E678-7AA3-F74D-C6B83E56B2B8}"/>
              </a:ext>
            </a:extLst>
          </p:cNvPr>
          <p:cNvSpPr>
            <a:spLocks noChangeArrowheads="1"/>
          </p:cNvSpPr>
          <p:nvPr/>
        </p:nvSpPr>
        <p:spPr bwMode="auto">
          <a:xfrm>
            <a:off x="7543801" y="5761038"/>
            <a:ext cx="950913" cy="209550"/>
          </a:xfrm>
          <a:prstGeom prst="rect">
            <a:avLst/>
          </a:prstGeom>
          <a:noFill/>
          <a:ln w="222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03" name="Content Placeholder 2">
            <a:extLst>
              <a:ext uri="{FF2B5EF4-FFF2-40B4-BE49-F238E27FC236}">
                <a16:creationId xmlns:a16="http://schemas.microsoft.com/office/drawing/2014/main" id="{B88028C7-46F5-5217-A2E8-8F0A9D3101FC}"/>
              </a:ext>
            </a:extLst>
          </p:cNvPr>
          <p:cNvSpPr>
            <a:spLocks noGrp="1"/>
          </p:cNvSpPr>
          <p:nvPr>
            <p:ph idx="1"/>
          </p:nvPr>
        </p:nvSpPr>
        <p:spPr>
          <a:xfrm>
            <a:off x="1614488" y="776289"/>
            <a:ext cx="4862512" cy="5621337"/>
          </a:xfrm>
        </p:spPr>
        <p:txBody>
          <a:bodyPr>
            <a:normAutofit fontScale="92500" lnSpcReduction="10000"/>
          </a:bodyPr>
          <a:lstStyle/>
          <a:p>
            <a:pPr>
              <a:defRPr/>
            </a:pPr>
            <a:r>
              <a:rPr lang="en-US" sz="1600" dirty="0"/>
              <a:t>Select: </a:t>
            </a:r>
            <a:r>
              <a:rPr lang="en-US" sz="1600" b="1" dirty="0"/>
              <a:t>Custom COBOL Code Review Rule </a:t>
            </a:r>
            <a:r>
              <a:rPr lang="en-US" sz="1600" dirty="0"/>
              <a:t> and click </a:t>
            </a:r>
            <a:r>
              <a:rPr lang="en-US" sz="1600" b="1" dirty="0"/>
              <a:t>Next &gt;</a:t>
            </a:r>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lvl="1">
              <a:buFont typeface="Webdings" panose="05030102010509060703" pitchFamily="18" charset="2"/>
              <a:buChar char="4"/>
              <a:defRPr/>
            </a:pPr>
            <a:endParaRPr lang="en-US" sz="1600" dirty="0"/>
          </a:p>
          <a:p>
            <a:pPr marL="344488" lvl="1" indent="0">
              <a:buNone/>
              <a:defRPr/>
            </a:pPr>
            <a:endParaRPr lang="en-US" sz="1000" dirty="0"/>
          </a:p>
          <a:p>
            <a:pPr>
              <a:defRPr/>
            </a:pPr>
            <a:r>
              <a:rPr lang="en-US" sz="1600" dirty="0"/>
              <a:t>From the </a:t>
            </a:r>
            <a:r>
              <a:rPr lang="en-US" sz="1600" b="1" dirty="0"/>
              <a:t>COBOL Rule Template</a:t>
            </a:r>
            <a:r>
              <a:rPr lang="en-US" sz="1600" dirty="0"/>
              <a:t>:</a:t>
            </a:r>
          </a:p>
          <a:p>
            <a:pPr lvl="1">
              <a:buFont typeface="Webdings" panose="05030102010509060703" pitchFamily="18" charset="2"/>
              <a:buChar char="4"/>
              <a:defRPr/>
            </a:pPr>
            <a:r>
              <a:rPr lang="en-US" sz="1400" dirty="0"/>
              <a:t>Type in a Rule Label – this will appear as a rule violation annotation, when you run Code Review</a:t>
            </a:r>
          </a:p>
          <a:p>
            <a:pPr lvl="1">
              <a:buFont typeface="Webdings" panose="05030102010509060703" pitchFamily="18" charset="2"/>
              <a:buChar char="4"/>
              <a:defRPr/>
            </a:pPr>
            <a:r>
              <a:rPr lang="en-US" sz="1400" dirty="0"/>
              <a:t>Add a new Category – or select an existing category</a:t>
            </a:r>
          </a:p>
          <a:p>
            <a:pPr lvl="1">
              <a:buFont typeface="Webdings" panose="05030102010509060703" pitchFamily="18" charset="2"/>
              <a:buChar char="4"/>
              <a:defRPr/>
            </a:pPr>
            <a:r>
              <a:rPr lang="en-US" sz="1400" dirty="0"/>
              <a:t>Expand the window – and open the COBOL elements tree view</a:t>
            </a:r>
          </a:p>
          <a:p>
            <a:pPr lvl="1">
              <a:buFont typeface="Wingdings" panose="05000000000000000000" pitchFamily="2" charset="2"/>
              <a:buChar char="þ"/>
              <a:defRPr/>
            </a:pPr>
            <a:r>
              <a:rPr lang="en-US" sz="1400" dirty="0"/>
              <a:t>Check the statement(s) you wish to work with and click </a:t>
            </a:r>
            <a:r>
              <a:rPr lang="en-US" sz="1600" b="1" dirty="0"/>
              <a:t>Finish</a:t>
            </a:r>
          </a:p>
          <a:p>
            <a:pPr marL="344488" lvl="1" indent="0">
              <a:buNone/>
              <a:defRPr/>
            </a:pPr>
            <a:endParaRPr lang="en-US" sz="600" b="1" dirty="0"/>
          </a:p>
          <a:p>
            <a:pPr>
              <a:defRPr/>
            </a:pPr>
            <a:r>
              <a:rPr lang="en-US" sz="1600" dirty="0"/>
              <a:t>… If prompted to switch Perspectives click </a:t>
            </a:r>
            <a:r>
              <a:rPr lang="en-US" sz="1600" b="1" dirty="0"/>
              <a:t>Yes</a:t>
            </a:r>
          </a:p>
          <a:p>
            <a:pPr marL="457200" indent="-457200">
              <a:buFont typeface="Arial Narrow" panose="020B0606020202030204" pitchFamily="34" charset="0"/>
              <a:buAutoNum type="arabicPeriod"/>
              <a:defRPr/>
            </a:pPr>
            <a:endParaRPr lang="en-US" altLang="en-US" sz="1600" dirty="0"/>
          </a:p>
        </p:txBody>
      </p:sp>
      <p:sp>
        <p:nvSpPr>
          <p:cNvPr id="146435" name="Title 1">
            <a:extLst>
              <a:ext uri="{FF2B5EF4-FFF2-40B4-BE49-F238E27FC236}">
                <a16:creationId xmlns:a16="http://schemas.microsoft.com/office/drawing/2014/main" id="{D6C2D892-521D-EC4B-618D-EFDE290BA1DC}"/>
              </a:ext>
            </a:extLst>
          </p:cNvPr>
          <p:cNvSpPr>
            <a:spLocks noGrp="1" noChangeArrowheads="1"/>
          </p:cNvSpPr>
          <p:nvPr>
            <p:ph type="title"/>
          </p:nvPr>
        </p:nvSpPr>
        <p:spPr>
          <a:xfrm>
            <a:off x="1524000" y="0"/>
            <a:ext cx="8999538" cy="533400"/>
          </a:xfrm>
        </p:spPr>
        <p:txBody>
          <a:bodyPr>
            <a:normAutofit fontScale="90000"/>
          </a:bodyPr>
          <a:lstStyle/>
          <a:p>
            <a:pPr marL="342900" indent="-342900"/>
            <a:r>
              <a:rPr lang="en-US" altLang="en-US"/>
              <a:t>Create a new category to hold all your domain specific rules – 3 of 3 </a:t>
            </a:r>
          </a:p>
        </p:txBody>
      </p:sp>
      <p:pic>
        <p:nvPicPr>
          <p:cNvPr id="146436" name="Picture 2">
            <a:extLst>
              <a:ext uri="{FF2B5EF4-FFF2-40B4-BE49-F238E27FC236}">
                <a16:creationId xmlns:a16="http://schemas.microsoft.com/office/drawing/2014/main" id="{91B17C71-08D6-BB7E-0315-4B935493AF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12864"/>
            <a:ext cx="3124200"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37" name="Picture 3">
            <a:extLst>
              <a:ext uri="{FF2B5EF4-FFF2-40B4-BE49-F238E27FC236}">
                <a16:creationId xmlns:a16="http://schemas.microsoft.com/office/drawing/2014/main" id="{9BA7081B-6602-FC53-4981-756B69051A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7001" y="487364"/>
            <a:ext cx="4264025" cy="637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8" name="Right Arrow 4">
            <a:extLst>
              <a:ext uri="{FF2B5EF4-FFF2-40B4-BE49-F238E27FC236}">
                <a16:creationId xmlns:a16="http://schemas.microsoft.com/office/drawing/2014/main" id="{C305833A-EC4E-58BD-4670-DF94511C8487}"/>
              </a:ext>
            </a:extLst>
          </p:cNvPr>
          <p:cNvSpPr>
            <a:spLocks noChangeArrowheads="1"/>
          </p:cNvSpPr>
          <p:nvPr/>
        </p:nvSpPr>
        <p:spPr bwMode="auto">
          <a:xfrm rot="60000">
            <a:off x="4648200" y="4154489"/>
            <a:ext cx="1143000" cy="320675"/>
          </a:xfrm>
          <a:prstGeom prst="rightArrow">
            <a:avLst>
              <a:gd name="adj1" fmla="val 50000"/>
              <a:gd name="adj2" fmla="val 49901"/>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7458" name="Title 1">
            <a:extLst>
              <a:ext uri="{FF2B5EF4-FFF2-40B4-BE49-F238E27FC236}">
                <a16:creationId xmlns:a16="http://schemas.microsoft.com/office/drawing/2014/main" id="{8904FE66-C40D-F7B6-FA74-833992EDEF01}"/>
              </a:ext>
            </a:extLst>
          </p:cNvPr>
          <p:cNvSpPr>
            <a:spLocks noGrp="1" noChangeArrowheads="1"/>
          </p:cNvSpPr>
          <p:nvPr>
            <p:ph type="title"/>
          </p:nvPr>
        </p:nvSpPr>
        <p:spPr/>
        <p:txBody>
          <a:bodyPr/>
          <a:lstStyle/>
          <a:p>
            <a:r>
              <a:rPr lang="en-US" altLang="en-US"/>
              <a:t>Fill in the skeleton with java code to implement your custom rule. </a:t>
            </a:r>
          </a:p>
        </p:txBody>
      </p:sp>
      <p:sp>
        <p:nvSpPr>
          <p:cNvPr id="147459" name="Content Placeholder 2">
            <a:extLst>
              <a:ext uri="{FF2B5EF4-FFF2-40B4-BE49-F238E27FC236}">
                <a16:creationId xmlns:a16="http://schemas.microsoft.com/office/drawing/2014/main" id="{FAC24B0C-0961-82FF-0063-D42189A7DE4E}"/>
              </a:ext>
            </a:extLst>
          </p:cNvPr>
          <p:cNvSpPr>
            <a:spLocks noGrp="1" noChangeArrowheads="1"/>
          </p:cNvSpPr>
          <p:nvPr>
            <p:ph idx="1"/>
          </p:nvPr>
        </p:nvSpPr>
        <p:spPr>
          <a:xfrm>
            <a:off x="1524000" y="685800"/>
            <a:ext cx="9144000" cy="5621338"/>
          </a:xfrm>
        </p:spPr>
        <p:txBody>
          <a:bodyPr/>
          <a:lstStyle/>
          <a:p>
            <a:r>
              <a:rPr lang="en-US" altLang="en-US" sz="2400"/>
              <a:t>Open your </a:t>
            </a:r>
            <a:r>
              <a:rPr lang="en-US" altLang="en-US" sz="2400">
                <a:latin typeface="Courier New" panose="02070309020205020404" pitchFamily="49" charset="0"/>
                <a:cs typeface="Courier New" panose="02070309020205020404" pitchFamily="49" charset="0"/>
              </a:rPr>
              <a:t>&lt;Rule&gt;.java </a:t>
            </a:r>
            <a:r>
              <a:rPr lang="en-US" altLang="en-US" sz="2400"/>
              <a:t>file – under the </a:t>
            </a:r>
            <a:r>
              <a:rPr lang="en-US" altLang="en-US" sz="2400">
                <a:latin typeface="Courier New" panose="02070309020205020404" pitchFamily="49" charset="0"/>
                <a:cs typeface="Courier New" panose="02070309020205020404" pitchFamily="49" charset="0"/>
              </a:rPr>
              <a:t>\src\&lt;package&gt; </a:t>
            </a:r>
            <a:r>
              <a:rPr lang="en-US" altLang="en-US" sz="2400"/>
              <a:t>- and edit the file, adding Java statements to build out your custom rule:</a:t>
            </a:r>
          </a:p>
        </p:txBody>
      </p:sp>
      <p:pic>
        <p:nvPicPr>
          <p:cNvPr id="147460" name="Picture 1">
            <a:extLst>
              <a:ext uri="{FF2B5EF4-FFF2-40B4-BE49-F238E27FC236}">
                <a16:creationId xmlns:a16="http://schemas.microsoft.com/office/drawing/2014/main" id="{D69715D3-19AA-DC73-0C2B-1D0F5549296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1493838"/>
            <a:ext cx="746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1" name="TextBox 1">
            <a:extLst>
              <a:ext uri="{FF2B5EF4-FFF2-40B4-BE49-F238E27FC236}">
                <a16:creationId xmlns:a16="http://schemas.microsoft.com/office/drawing/2014/main" id="{8528B26F-CBC6-B344-5F06-D6C69CE16E23}"/>
              </a:ext>
            </a:extLst>
          </p:cNvPr>
          <p:cNvSpPr txBox="1">
            <a:spLocks noChangeArrowheads="1"/>
          </p:cNvSpPr>
          <p:nvPr/>
        </p:nvSpPr>
        <p:spPr bwMode="auto">
          <a:xfrm>
            <a:off x="2133601" y="2514600"/>
            <a:ext cx="9525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a:t>\src folder </a:t>
            </a:r>
            <a:r>
              <a:rPr lang="en-US" altLang="en-US">
                <a:sym typeface="Wingdings" pitchFamily="2" charset="2"/>
              </a:rPr>
              <a:t></a:t>
            </a:r>
            <a:endParaRPr lang="en-US" altLang="en-US"/>
          </a:p>
        </p:txBody>
      </p:sp>
      <p:sp>
        <p:nvSpPr>
          <p:cNvPr id="147462" name="TextBox 5">
            <a:extLst>
              <a:ext uri="{FF2B5EF4-FFF2-40B4-BE49-F238E27FC236}">
                <a16:creationId xmlns:a16="http://schemas.microsoft.com/office/drawing/2014/main" id="{FB5FB8A8-9C1A-5A7B-B602-8F8220E73817}"/>
              </a:ext>
            </a:extLst>
          </p:cNvPr>
          <p:cNvSpPr txBox="1">
            <a:spLocks noChangeArrowheads="1"/>
          </p:cNvSpPr>
          <p:nvPr/>
        </p:nvSpPr>
        <p:spPr bwMode="auto">
          <a:xfrm>
            <a:off x="2463801" y="2730500"/>
            <a:ext cx="8835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a:t>\package </a:t>
            </a:r>
            <a:r>
              <a:rPr lang="en-US" altLang="en-US">
                <a:sym typeface="Wingdings" pitchFamily="2" charset="2"/>
              </a:rPr>
              <a:t></a:t>
            </a:r>
            <a:endParaRPr lang="en-US" altLang="en-US"/>
          </a:p>
        </p:txBody>
      </p:sp>
      <p:sp>
        <p:nvSpPr>
          <p:cNvPr id="147463" name="TextBox 6">
            <a:extLst>
              <a:ext uri="{FF2B5EF4-FFF2-40B4-BE49-F238E27FC236}">
                <a16:creationId xmlns:a16="http://schemas.microsoft.com/office/drawing/2014/main" id="{31A4097E-AC3C-C6C4-CD17-C4911E72578D}"/>
              </a:ext>
            </a:extLst>
          </p:cNvPr>
          <p:cNvSpPr txBox="1">
            <a:spLocks noChangeArrowheads="1"/>
          </p:cNvSpPr>
          <p:nvPr/>
        </p:nvSpPr>
        <p:spPr bwMode="auto">
          <a:xfrm>
            <a:off x="2643189" y="3052763"/>
            <a:ext cx="1125629"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a:t>Java program </a:t>
            </a:r>
            <a:r>
              <a:rPr lang="en-US" altLang="en-US">
                <a:sym typeface="Wingdings" pitchFamily="2" charset="2"/>
              </a:rPr>
              <a:t></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472AC692-709B-D114-9995-0BF9612E1A2A}"/>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24931" name="Rectangle 3">
            <a:extLst>
              <a:ext uri="{FF2B5EF4-FFF2-40B4-BE49-F238E27FC236}">
                <a16:creationId xmlns:a16="http://schemas.microsoft.com/office/drawing/2014/main" id="{529AA379-B021-54D8-FD6A-5375A45514B8}"/>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24932" name="Text Box 4">
            <a:extLst>
              <a:ext uri="{FF2B5EF4-FFF2-40B4-BE49-F238E27FC236}">
                <a16:creationId xmlns:a16="http://schemas.microsoft.com/office/drawing/2014/main" id="{9C6E7D8C-F37E-92DD-C005-EC2BE8238334}"/>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124933" name="Rectangle 5">
            <a:extLst>
              <a:ext uri="{FF2B5EF4-FFF2-40B4-BE49-F238E27FC236}">
                <a16:creationId xmlns:a16="http://schemas.microsoft.com/office/drawing/2014/main" id="{28433BF3-0812-9CAC-2CD9-027D9A71942D}"/>
              </a:ext>
            </a:extLst>
          </p:cNvPr>
          <p:cNvSpPr>
            <a:spLocks noChangeArrowheads="1"/>
          </p:cNvSpPr>
          <p:nvPr/>
        </p:nvSpPr>
        <p:spPr bwMode="auto">
          <a:xfrm>
            <a:off x="25146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24934" name="Rectangle 6">
            <a:extLst>
              <a:ext uri="{FF2B5EF4-FFF2-40B4-BE49-F238E27FC236}">
                <a16:creationId xmlns:a16="http://schemas.microsoft.com/office/drawing/2014/main" id="{0529A068-4930-73DA-87D3-185E577A0C9C}"/>
              </a:ext>
            </a:extLst>
          </p:cNvPr>
          <p:cNvSpPr>
            <a:spLocks noChangeArrowheads="1"/>
          </p:cNvSpPr>
          <p:nvPr/>
        </p:nvSpPr>
        <p:spPr bwMode="auto">
          <a:xfrm>
            <a:off x="27432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24935" name="Line 7">
            <a:extLst>
              <a:ext uri="{FF2B5EF4-FFF2-40B4-BE49-F238E27FC236}">
                <a16:creationId xmlns:a16="http://schemas.microsoft.com/office/drawing/2014/main" id="{F442CBF5-7245-EB81-98B0-65983AEEB7D1}"/>
              </a:ext>
            </a:extLst>
          </p:cNvPr>
          <p:cNvSpPr>
            <a:spLocks noChangeShapeType="1"/>
          </p:cNvSpPr>
          <p:nvPr/>
        </p:nvSpPr>
        <p:spPr bwMode="auto">
          <a:xfrm>
            <a:off x="25146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24936" name="AutoShape 8">
            <a:extLst>
              <a:ext uri="{FF2B5EF4-FFF2-40B4-BE49-F238E27FC236}">
                <a16:creationId xmlns:a16="http://schemas.microsoft.com/office/drawing/2014/main" id="{07896EBD-3082-922F-72AA-5DF77370D41B}"/>
              </a:ext>
            </a:extLst>
          </p:cNvPr>
          <p:cNvSpPr>
            <a:spLocks noChangeArrowheads="1"/>
          </p:cNvSpPr>
          <p:nvPr/>
        </p:nvSpPr>
        <p:spPr bwMode="auto">
          <a:xfrm rot="13500000">
            <a:off x="31051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24937" name="Text Box 9">
            <a:extLst>
              <a:ext uri="{FF2B5EF4-FFF2-40B4-BE49-F238E27FC236}">
                <a16:creationId xmlns:a16="http://schemas.microsoft.com/office/drawing/2014/main" id="{E91F55C5-F2AA-E2F4-98C3-BF650222C7AD}"/>
              </a:ext>
            </a:extLst>
          </p:cNvPr>
          <p:cNvSpPr txBox="1">
            <a:spLocks noChangeArrowheads="1"/>
          </p:cNvSpPr>
          <p:nvPr/>
        </p:nvSpPr>
        <p:spPr bwMode="auto">
          <a:xfrm>
            <a:off x="4267201" y="2362200"/>
            <a:ext cx="1858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400" b="0">
                <a:solidFill>
                  <a:schemeClr val="bg2"/>
                </a:solidFill>
                <a:cs typeface="Arial" panose="020B0604020202020204" pitchFamily="34" charset="0"/>
              </a:rPr>
              <a:t>Topics:</a:t>
            </a:r>
          </a:p>
        </p:txBody>
      </p:sp>
      <p:sp>
        <p:nvSpPr>
          <p:cNvPr id="1156106" name="Rectangle 10">
            <a:extLst>
              <a:ext uri="{FF2B5EF4-FFF2-40B4-BE49-F238E27FC236}">
                <a16:creationId xmlns:a16="http://schemas.microsoft.com/office/drawing/2014/main" id="{465124F2-3099-D026-CFC5-7FBA127392C4}"/>
              </a:ext>
            </a:extLst>
          </p:cNvPr>
          <p:cNvSpPr>
            <a:spLocks noGrp="1" noChangeArrowheads="1"/>
          </p:cNvSpPr>
          <p:nvPr>
            <p:ph type="title"/>
          </p:nvPr>
        </p:nvSpPr>
        <p:spPr>
          <a:xfrm>
            <a:off x="3496072" y="1066801"/>
            <a:ext cx="6062663" cy="555625"/>
          </a:xfrm>
        </p:spPr>
        <p:txBody>
          <a:bodyPr>
            <a:normAutofit fontScale="90000"/>
          </a:bodyPr>
          <a:lstStyle/>
          <a:p>
            <a:pPr eaLnBrk="1" hangingPunct="1">
              <a:defRPr/>
            </a:pPr>
            <a:r>
              <a:rPr lang="en-US" sz="4400" dirty="0">
                <a:solidFill>
                  <a:schemeClr val="tx1"/>
                </a:solidFill>
                <a:effectLst>
                  <a:outerShdw blurRad="38100" dist="38100" dir="2700000" algn="tl">
                    <a:srgbClr val="C0C0C0"/>
                  </a:outerShdw>
                </a:effectLst>
              </a:rPr>
              <a:t>The IDz Workbench</a:t>
            </a:r>
          </a:p>
        </p:txBody>
      </p:sp>
      <p:sp>
        <p:nvSpPr>
          <p:cNvPr id="1156107" name="Text Box 11">
            <a:extLst>
              <a:ext uri="{FF2B5EF4-FFF2-40B4-BE49-F238E27FC236}">
                <a16:creationId xmlns:a16="http://schemas.microsoft.com/office/drawing/2014/main" id="{CF31E40C-4E22-8375-6D69-EEC9E577B1FF}"/>
              </a:ext>
            </a:extLst>
          </p:cNvPr>
          <p:cNvSpPr txBox="1">
            <a:spLocks noChangeArrowheads="1"/>
          </p:cNvSpPr>
          <p:nvPr/>
        </p:nvSpPr>
        <p:spPr bwMode="auto">
          <a:xfrm>
            <a:off x="4267200" y="2895601"/>
            <a:ext cx="6400800" cy="830263"/>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1600" dirty="0">
                <a:solidFill>
                  <a:srgbClr val="FF6600"/>
                </a:solidFill>
                <a:effectLst>
                  <a:outerShdw blurRad="38100" dist="38100" dir="2700000" algn="tl">
                    <a:srgbClr val="C0C0C0"/>
                  </a:outerShdw>
                </a:effectLst>
                <a:cs typeface="Arial" charset="0"/>
              </a:rPr>
              <a:t>   Overview of Code Review Feature/Function</a:t>
            </a:r>
          </a:p>
          <a:p>
            <a:pPr eaLnBrk="1" hangingPunct="1">
              <a:buClr>
                <a:srgbClr val="FF6600"/>
              </a:buClr>
              <a:buFont typeface="Wingdings" pitchFamily="2" charset="2"/>
              <a:buChar char="§"/>
              <a:defRPr/>
            </a:pPr>
            <a:r>
              <a:rPr lang="en-US" sz="1600" b="0" dirty="0">
                <a:solidFill>
                  <a:schemeClr val="bg2"/>
                </a:solidFill>
                <a:effectLst>
                  <a:outerShdw blurRad="38100" dist="38100" dir="2700000" algn="tl">
                    <a:srgbClr val="C0C0C0"/>
                  </a:outerShdw>
                </a:effectLst>
                <a:cs typeface="Arial" charset="0"/>
              </a:rPr>
              <a:t>   </a:t>
            </a:r>
            <a:r>
              <a:rPr lang="en-US" sz="1600" b="0" dirty="0">
                <a:cs typeface="Arial" charset="0"/>
              </a:rPr>
              <a:t>Custom COBOL Code Review Development</a:t>
            </a:r>
          </a:p>
          <a:p>
            <a:pPr eaLnBrk="1" hangingPunct="1">
              <a:buClr>
                <a:srgbClr val="FF6600"/>
              </a:buClr>
              <a:buFont typeface="Wingdings" pitchFamily="2" charset="2"/>
              <a:buChar char="§"/>
              <a:defRPr/>
            </a:pPr>
            <a:r>
              <a:rPr lang="en-US" sz="1600" b="0" dirty="0">
                <a:cs typeface="Arial" charset="0"/>
              </a:rPr>
              <a:t>   Running Code Review in Batch on z/OS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8482" name="Title 1">
            <a:extLst>
              <a:ext uri="{FF2B5EF4-FFF2-40B4-BE49-F238E27FC236}">
                <a16:creationId xmlns:a16="http://schemas.microsoft.com/office/drawing/2014/main" id="{3E763B25-50A3-8694-FC49-99398A4627E0}"/>
              </a:ext>
            </a:extLst>
          </p:cNvPr>
          <p:cNvSpPr>
            <a:spLocks noGrp="1" noChangeArrowheads="1"/>
          </p:cNvSpPr>
          <p:nvPr>
            <p:ph type="title"/>
          </p:nvPr>
        </p:nvSpPr>
        <p:spPr/>
        <p:txBody>
          <a:bodyPr/>
          <a:lstStyle/>
          <a:p>
            <a:r>
              <a:rPr lang="en-US" altLang="en-US"/>
              <a:t>Specify the default rule severity</a:t>
            </a:r>
          </a:p>
        </p:txBody>
      </p:sp>
      <p:sp>
        <p:nvSpPr>
          <p:cNvPr id="102403" name="Content Placeholder 2">
            <a:extLst>
              <a:ext uri="{FF2B5EF4-FFF2-40B4-BE49-F238E27FC236}">
                <a16:creationId xmlns:a16="http://schemas.microsoft.com/office/drawing/2014/main" id="{1655267F-8E6A-E21D-26EA-3D797C957C7E}"/>
              </a:ext>
            </a:extLst>
          </p:cNvPr>
          <p:cNvSpPr>
            <a:spLocks noGrp="1"/>
          </p:cNvSpPr>
          <p:nvPr>
            <p:ph idx="1"/>
          </p:nvPr>
        </p:nvSpPr>
        <p:spPr>
          <a:xfrm>
            <a:off x="1524001" y="685800"/>
            <a:ext cx="8958263" cy="5621338"/>
          </a:xfrm>
        </p:spPr>
        <p:txBody>
          <a:bodyPr/>
          <a:lstStyle/>
          <a:p>
            <a:pPr>
              <a:defRPr/>
            </a:pPr>
            <a:r>
              <a:rPr lang="en-US" altLang="en-US" dirty="0"/>
              <a:t>From the new plugin editor/view:</a:t>
            </a:r>
          </a:p>
          <a:p>
            <a:pPr marL="342900" indent="-342900">
              <a:buFont typeface="+mj-lt"/>
              <a:buAutoNum type="arabicPeriod"/>
              <a:defRPr/>
            </a:pPr>
            <a:r>
              <a:rPr lang="en-US" altLang="en-US" dirty="0"/>
              <a:t>Select </a:t>
            </a:r>
            <a:r>
              <a:rPr lang="en-US" altLang="en-US" b="1" dirty="0"/>
              <a:t>Extensions</a:t>
            </a:r>
            <a:r>
              <a:rPr lang="en-US" altLang="en-US" dirty="0"/>
              <a:t> tab</a:t>
            </a:r>
          </a:p>
          <a:p>
            <a:pPr marL="342900" indent="-342900">
              <a:buFont typeface="+mj-lt"/>
              <a:buAutoNum type="arabicPeriod"/>
              <a:defRPr/>
            </a:pPr>
            <a:r>
              <a:rPr lang="en-US" altLang="en-US" dirty="0"/>
              <a:t>Expand your rule</a:t>
            </a:r>
          </a:p>
          <a:p>
            <a:pPr marL="342900" indent="-342900">
              <a:buFont typeface="+mj-lt"/>
              <a:buAutoNum type="arabicPeriod"/>
              <a:defRPr/>
            </a:pPr>
            <a:r>
              <a:rPr lang="en-US" altLang="en-US" dirty="0"/>
              <a:t>Open the drop-down box and select the default severity level, for your new rule</a:t>
            </a:r>
          </a:p>
        </p:txBody>
      </p:sp>
      <p:pic>
        <p:nvPicPr>
          <p:cNvPr id="148484" name="Picture 1">
            <a:extLst>
              <a:ext uri="{FF2B5EF4-FFF2-40B4-BE49-F238E27FC236}">
                <a16:creationId xmlns:a16="http://schemas.microsoft.com/office/drawing/2014/main" id="{84545066-0888-62C1-3EB5-7EADADBA93E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14601" y="1981201"/>
            <a:ext cx="7974013" cy="463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TextBox 2">
            <a:extLst>
              <a:ext uri="{FF2B5EF4-FFF2-40B4-BE49-F238E27FC236}">
                <a16:creationId xmlns:a16="http://schemas.microsoft.com/office/drawing/2014/main" id="{4D8174DE-3086-588F-A092-0A59EBC37CCA}"/>
              </a:ext>
            </a:extLst>
          </p:cNvPr>
          <p:cNvSpPr txBox="1">
            <a:spLocks noChangeArrowheads="1"/>
          </p:cNvSpPr>
          <p:nvPr/>
        </p:nvSpPr>
        <p:spPr bwMode="auto">
          <a:xfrm>
            <a:off x="6278564" y="5410201"/>
            <a:ext cx="4294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a:t>For most rules all you’ll want to do is customize the rule severity level.</a:t>
            </a:r>
          </a:p>
          <a:p>
            <a:endParaRPr lang="en-US" altLang="en-US"/>
          </a:p>
          <a:p>
            <a:r>
              <a:rPr lang="en-US" altLang="en-US"/>
              <a:t>Use the drop-down to select: 0, 1, 2</a:t>
            </a:r>
          </a:p>
        </p:txBody>
      </p:sp>
      <p:sp>
        <p:nvSpPr>
          <p:cNvPr id="148486" name="TextBox 3">
            <a:extLst>
              <a:ext uri="{FF2B5EF4-FFF2-40B4-BE49-F238E27FC236}">
                <a16:creationId xmlns:a16="http://schemas.microsoft.com/office/drawing/2014/main" id="{B5E69465-692F-0849-4C4A-19D796AB1EA9}"/>
              </a:ext>
            </a:extLst>
          </p:cNvPr>
          <p:cNvSpPr txBox="1">
            <a:spLocks noChangeArrowheads="1"/>
          </p:cNvSpPr>
          <p:nvPr/>
        </p:nvSpPr>
        <p:spPr bwMode="auto">
          <a:xfrm>
            <a:off x="2522539" y="3733800"/>
            <a:ext cx="1946275" cy="2159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a:solidFill>
                  <a:schemeClr val="bg1"/>
                </a:solidFill>
              </a:rPr>
              <a:t>2. Expand and select your rule</a:t>
            </a:r>
          </a:p>
        </p:txBody>
      </p:sp>
      <p:sp>
        <p:nvSpPr>
          <p:cNvPr id="148487" name="TextBox 6">
            <a:extLst>
              <a:ext uri="{FF2B5EF4-FFF2-40B4-BE49-F238E27FC236}">
                <a16:creationId xmlns:a16="http://schemas.microsoft.com/office/drawing/2014/main" id="{B3311BA0-0B02-3A03-D491-6F0FC3A629A0}"/>
              </a:ext>
            </a:extLst>
          </p:cNvPr>
          <p:cNvSpPr txBox="1">
            <a:spLocks noChangeArrowheads="1"/>
          </p:cNvSpPr>
          <p:nvPr/>
        </p:nvSpPr>
        <p:spPr bwMode="auto">
          <a:xfrm>
            <a:off x="3846514" y="6162675"/>
            <a:ext cx="1182687" cy="2159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a:solidFill>
                  <a:schemeClr val="bg1"/>
                </a:solidFill>
              </a:rPr>
              <a:t>1. Extensions tab</a:t>
            </a:r>
          </a:p>
        </p:txBody>
      </p:sp>
      <p:sp>
        <p:nvSpPr>
          <p:cNvPr id="148488" name="TextBox 7">
            <a:extLst>
              <a:ext uri="{FF2B5EF4-FFF2-40B4-BE49-F238E27FC236}">
                <a16:creationId xmlns:a16="http://schemas.microsoft.com/office/drawing/2014/main" id="{A390FB21-1FF6-4DD5-84C7-CD8AE7263BD1}"/>
              </a:ext>
            </a:extLst>
          </p:cNvPr>
          <p:cNvSpPr txBox="1">
            <a:spLocks noChangeArrowheads="1"/>
          </p:cNvSpPr>
          <p:nvPr/>
        </p:nvSpPr>
        <p:spPr bwMode="auto">
          <a:xfrm>
            <a:off x="7772400" y="4484688"/>
            <a:ext cx="2597150" cy="2159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a:solidFill>
                  <a:schemeClr val="bg1"/>
                </a:solidFill>
              </a:rPr>
              <a:t>3. Select your rule’s default severity level</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9506" name="Title 1">
            <a:extLst>
              <a:ext uri="{FF2B5EF4-FFF2-40B4-BE49-F238E27FC236}">
                <a16:creationId xmlns:a16="http://schemas.microsoft.com/office/drawing/2014/main" id="{03C6AD1B-F9D0-7550-A016-32FDA53C43E9}"/>
              </a:ext>
            </a:extLst>
          </p:cNvPr>
          <p:cNvSpPr>
            <a:spLocks noGrp="1" noChangeArrowheads="1"/>
          </p:cNvSpPr>
          <p:nvPr>
            <p:ph type="title"/>
          </p:nvPr>
        </p:nvSpPr>
        <p:spPr/>
        <p:txBody>
          <a:bodyPr/>
          <a:lstStyle/>
          <a:p>
            <a:r>
              <a:rPr lang="en-US" altLang="en-US" b="0"/>
              <a:t>Test your custom rule - </a:t>
            </a:r>
            <a:r>
              <a:rPr lang="en-US" altLang="en-US" sz="2000"/>
              <a:t>Create a new Eclipse Application Debug Configuration</a:t>
            </a:r>
          </a:p>
        </p:txBody>
      </p:sp>
      <p:sp>
        <p:nvSpPr>
          <p:cNvPr id="149507" name="Content Placeholder 2">
            <a:extLst>
              <a:ext uri="{FF2B5EF4-FFF2-40B4-BE49-F238E27FC236}">
                <a16:creationId xmlns:a16="http://schemas.microsoft.com/office/drawing/2014/main" id="{CDA5A982-3BF3-B154-4CCA-B69552CF4E56}"/>
              </a:ext>
            </a:extLst>
          </p:cNvPr>
          <p:cNvSpPr>
            <a:spLocks noGrp="1" noChangeArrowheads="1"/>
          </p:cNvSpPr>
          <p:nvPr>
            <p:ph idx="1"/>
          </p:nvPr>
        </p:nvSpPr>
        <p:spPr>
          <a:xfrm>
            <a:off x="1587500" y="685800"/>
            <a:ext cx="6846888" cy="5621338"/>
          </a:xfrm>
        </p:spPr>
        <p:txBody>
          <a:bodyPr>
            <a:normAutofit fontScale="77500" lnSpcReduction="20000"/>
          </a:bodyPr>
          <a:lstStyle/>
          <a:p>
            <a:r>
              <a:rPr lang="en-US" altLang="en-US"/>
              <a:t>Go to the </a:t>
            </a:r>
            <a:r>
              <a:rPr lang="en-US" altLang="en-US" b="1"/>
              <a:t>Run </a:t>
            </a:r>
            <a:r>
              <a:rPr lang="en-US" altLang="en-US"/>
              <a:t>Menu, and click </a:t>
            </a:r>
            <a:r>
              <a:rPr lang="en-US" altLang="en-US" b="1"/>
              <a:t>Debug Configurations</a:t>
            </a:r>
            <a:endParaRPr lang="en-US" altLang="en-US"/>
          </a:p>
          <a:p>
            <a:r>
              <a:rPr lang="en-US" altLang="en-US"/>
              <a:t>Click the </a:t>
            </a:r>
            <a:r>
              <a:rPr lang="en-US" altLang="en-US" b="1"/>
              <a:t>Eclipse Application </a:t>
            </a:r>
            <a:r>
              <a:rPr lang="en-US" altLang="en-US"/>
              <a:t>item, and then click the </a:t>
            </a:r>
            <a:r>
              <a:rPr lang="en-US" altLang="en-US" b="1"/>
              <a:t>New launch configuration </a:t>
            </a:r>
            <a:r>
              <a:rPr lang="en-US" altLang="en-US"/>
              <a:t>button </a:t>
            </a:r>
            <a:r>
              <a:rPr lang="en-US" altLang="en-US">
                <a:sym typeface="Wingdings" pitchFamily="2" charset="2"/>
              </a:rPr>
              <a:t></a:t>
            </a: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endParaRPr lang="en-US" altLang="en-US">
              <a:sym typeface="Wingdings" pitchFamily="2" charset="2"/>
            </a:endParaRPr>
          </a:p>
          <a:p>
            <a:r>
              <a:rPr lang="en-US" altLang="en-US">
                <a:sym typeface="Wingdings" pitchFamily="2" charset="2"/>
              </a:rPr>
              <a:t>Name the Eclipse Application Debug Configuration and click </a:t>
            </a:r>
            <a:r>
              <a:rPr lang="en-US" altLang="en-US" b="1">
                <a:sym typeface="Wingdings" pitchFamily="2" charset="2"/>
              </a:rPr>
              <a:t>Close</a:t>
            </a:r>
          </a:p>
          <a:p>
            <a:endParaRPr lang="en-US" altLang="en-US"/>
          </a:p>
          <a:p>
            <a:endParaRPr lang="en-US" altLang="en-US"/>
          </a:p>
          <a:p>
            <a:endParaRPr lang="en-US" altLang="en-US"/>
          </a:p>
        </p:txBody>
      </p:sp>
      <p:pic>
        <p:nvPicPr>
          <p:cNvPr id="149508" name="Picture 1">
            <a:extLst>
              <a:ext uri="{FF2B5EF4-FFF2-40B4-BE49-F238E27FC236}">
                <a16:creationId xmlns:a16="http://schemas.microsoft.com/office/drawing/2014/main" id="{56BF8E0F-F25B-9809-696A-AF4837CE5FB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4388" y="685801"/>
            <a:ext cx="22336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09" name="Picture 2">
            <a:extLst>
              <a:ext uri="{FF2B5EF4-FFF2-40B4-BE49-F238E27FC236}">
                <a16:creationId xmlns:a16="http://schemas.microsoft.com/office/drawing/2014/main" id="{B1C2AE99-AB61-3438-3E24-7317A5669B3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981201"/>
            <a:ext cx="5989638" cy="31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0530" name="Title 1">
            <a:extLst>
              <a:ext uri="{FF2B5EF4-FFF2-40B4-BE49-F238E27FC236}">
                <a16:creationId xmlns:a16="http://schemas.microsoft.com/office/drawing/2014/main" id="{F4424FD3-9833-C0E1-0974-CD9F53FC1B73}"/>
              </a:ext>
            </a:extLst>
          </p:cNvPr>
          <p:cNvSpPr>
            <a:spLocks noGrp="1" noChangeArrowheads="1"/>
          </p:cNvSpPr>
          <p:nvPr>
            <p:ph type="title"/>
          </p:nvPr>
        </p:nvSpPr>
        <p:spPr/>
        <p:txBody>
          <a:bodyPr/>
          <a:lstStyle/>
          <a:p>
            <a:pPr marL="342900" indent="-342900"/>
            <a:r>
              <a:rPr lang="en-US" altLang="en-US" b="0"/>
              <a:t>Test your custom rule - </a:t>
            </a:r>
            <a:r>
              <a:rPr lang="en-US" altLang="en-US" sz="2000"/>
              <a:t>Launch a new instance of IDz in Debug Mode</a:t>
            </a:r>
          </a:p>
        </p:txBody>
      </p:sp>
      <p:sp>
        <p:nvSpPr>
          <p:cNvPr id="110595" name="Content Placeholder 2">
            <a:extLst>
              <a:ext uri="{FF2B5EF4-FFF2-40B4-BE49-F238E27FC236}">
                <a16:creationId xmlns:a16="http://schemas.microsoft.com/office/drawing/2014/main" id="{FF547136-9EB2-6DA5-C047-2EC525D8134D}"/>
              </a:ext>
            </a:extLst>
          </p:cNvPr>
          <p:cNvSpPr>
            <a:spLocks noGrp="1"/>
          </p:cNvSpPr>
          <p:nvPr>
            <p:ph idx="1"/>
          </p:nvPr>
        </p:nvSpPr>
        <p:spPr>
          <a:xfrm>
            <a:off x="1524001" y="685800"/>
            <a:ext cx="8958263" cy="5621338"/>
          </a:xfrm>
        </p:spPr>
        <p:txBody>
          <a:bodyPr>
            <a:normAutofit fontScale="85000" lnSpcReduction="20000"/>
          </a:bodyPr>
          <a:lstStyle/>
          <a:p>
            <a:pPr>
              <a:defRPr/>
            </a:pPr>
            <a:r>
              <a:rPr lang="en-US" altLang="en-US" dirty="0"/>
              <a:t>1. From the </a:t>
            </a:r>
            <a:r>
              <a:rPr lang="en-US" altLang="en-US" b="1" dirty="0"/>
              <a:t>plugin.xml</a:t>
            </a:r>
            <a:r>
              <a:rPr lang="en-US" altLang="en-US" dirty="0"/>
              <a:t> view:</a:t>
            </a:r>
          </a:p>
          <a:p>
            <a:pPr marL="346075" lvl="1" indent="0">
              <a:buNone/>
              <a:defRPr/>
            </a:pPr>
            <a:r>
              <a:rPr lang="en-US" altLang="en-US" dirty="0"/>
              <a:t>2. From the </a:t>
            </a:r>
            <a:r>
              <a:rPr lang="en-US" altLang="en-US" b="1" dirty="0"/>
              <a:t>Overview</a:t>
            </a:r>
            <a:r>
              <a:rPr lang="en-US" altLang="en-US" dirty="0"/>
              <a:t> tab:</a:t>
            </a:r>
          </a:p>
          <a:p>
            <a:pPr marL="679450" lvl="2" indent="0">
              <a:buNone/>
              <a:defRPr/>
            </a:pPr>
            <a:r>
              <a:rPr lang="en-US" altLang="en-US" dirty="0"/>
              <a:t>3. Click: </a:t>
            </a:r>
            <a:r>
              <a:rPr lang="en-US" altLang="en-US" b="1" dirty="0"/>
              <a:t>Launch an Eclipse application in Debug mode</a:t>
            </a:r>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marL="679450" lvl="2" indent="0">
              <a:buNone/>
              <a:defRPr/>
            </a:pPr>
            <a:endParaRPr lang="en-US" altLang="en-US" b="1" dirty="0"/>
          </a:p>
          <a:p>
            <a:pPr>
              <a:defRPr/>
            </a:pPr>
            <a:endParaRPr lang="en-US" altLang="en-US" sz="1000" b="1" dirty="0"/>
          </a:p>
          <a:p>
            <a:pPr>
              <a:defRPr/>
            </a:pPr>
            <a:r>
              <a:rPr lang="en-US" altLang="en-US" dirty="0">
                <a:latin typeface="+mj-lt"/>
              </a:rPr>
              <a:t>When the new instance of IDz opens for the first time you will need to create a Workspace:</a:t>
            </a:r>
          </a:p>
          <a:p>
            <a:pPr>
              <a:defRPr/>
            </a:pPr>
            <a:r>
              <a:rPr lang="en-US" altLang="en-US" b="1" dirty="0"/>
              <a:t>           1. New connection; 2. Connect to your host system; 3. Create a Property Group; </a:t>
            </a:r>
          </a:p>
        </p:txBody>
      </p:sp>
      <p:pic>
        <p:nvPicPr>
          <p:cNvPr id="150532" name="Picture 2">
            <a:extLst>
              <a:ext uri="{FF2B5EF4-FFF2-40B4-BE49-F238E27FC236}">
                <a16:creationId xmlns:a16="http://schemas.microsoft.com/office/drawing/2014/main" id="{367C001E-9100-1C40-50CC-A2819797290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1600201"/>
            <a:ext cx="9128125"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3" name="TextBox 3">
            <a:extLst>
              <a:ext uri="{FF2B5EF4-FFF2-40B4-BE49-F238E27FC236}">
                <a16:creationId xmlns:a16="http://schemas.microsoft.com/office/drawing/2014/main" id="{C85DB8C1-958B-F151-8562-E63FC8600AC2}"/>
              </a:ext>
            </a:extLst>
          </p:cNvPr>
          <p:cNvSpPr txBox="1">
            <a:spLocks noChangeArrowheads="1"/>
          </p:cNvSpPr>
          <p:nvPr/>
        </p:nvSpPr>
        <p:spPr bwMode="auto">
          <a:xfrm>
            <a:off x="7467600" y="5083176"/>
            <a:ext cx="2133600" cy="4619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r>
              <a:rPr lang="en-US" altLang="en-US" sz="1200">
                <a:solidFill>
                  <a:schemeClr val="bg1"/>
                </a:solidFill>
              </a:rPr>
              <a:t>This launches a new instance of IDz </a:t>
            </a:r>
          </a:p>
        </p:txBody>
      </p:sp>
      <p:sp>
        <p:nvSpPr>
          <p:cNvPr id="150534" name="TextBox 4">
            <a:extLst>
              <a:ext uri="{FF2B5EF4-FFF2-40B4-BE49-F238E27FC236}">
                <a16:creationId xmlns:a16="http://schemas.microsoft.com/office/drawing/2014/main" id="{827F165B-C8A9-0460-CCDD-83AD8DA0FA13}"/>
              </a:ext>
            </a:extLst>
          </p:cNvPr>
          <p:cNvSpPr txBox="1">
            <a:spLocks noChangeArrowheads="1"/>
          </p:cNvSpPr>
          <p:nvPr/>
        </p:nvSpPr>
        <p:spPr bwMode="auto">
          <a:xfrm>
            <a:off x="9444039" y="4633914"/>
            <a:ext cx="7809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4800">
                <a:sym typeface="Wingdings" pitchFamily="2" charset="2"/>
              </a:rPr>
              <a:t></a:t>
            </a:r>
            <a:endParaRPr lang="en-US" altLang="en-US" sz="4800"/>
          </a:p>
        </p:txBody>
      </p:sp>
      <p:sp>
        <p:nvSpPr>
          <p:cNvPr id="150535" name="TextBox 5">
            <a:extLst>
              <a:ext uri="{FF2B5EF4-FFF2-40B4-BE49-F238E27FC236}">
                <a16:creationId xmlns:a16="http://schemas.microsoft.com/office/drawing/2014/main" id="{40E2FC8E-16A7-77D7-A46D-E28FC8E47FB3}"/>
              </a:ext>
            </a:extLst>
          </p:cNvPr>
          <p:cNvSpPr txBox="1">
            <a:spLocks noChangeArrowheads="1"/>
          </p:cNvSpPr>
          <p:nvPr/>
        </p:nvSpPr>
        <p:spPr bwMode="auto">
          <a:xfrm>
            <a:off x="2438400" y="3357563"/>
            <a:ext cx="3492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a:t>1.</a:t>
            </a:r>
          </a:p>
        </p:txBody>
      </p:sp>
      <p:sp>
        <p:nvSpPr>
          <p:cNvPr id="150536" name="TextBox 8">
            <a:extLst>
              <a:ext uri="{FF2B5EF4-FFF2-40B4-BE49-F238E27FC236}">
                <a16:creationId xmlns:a16="http://schemas.microsoft.com/office/drawing/2014/main" id="{C574F629-4830-96E1-7995-3868F80932CA}"/>
              </a:ext>
            </a:extLst>
          </p:cNvPr>
          <p:cNvSpPr txBox="1">
            <a:spLocks noChangeArrowheads="1"/>
          </p:cNvSpPr>
          <p:nvPr/>
        </p:nvSpPr>
        <p:spPr bwMode="auto">
          <a:xfrm>
            <a:off x="3657600" y="5581651"/>
            <a:ext cx="3492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a:t>2.</a:t>
            </a:r>
          </a:p>
        </p:txBody>
      </p:sp>
      <p:sp>
        <p:nvSpPr>
          <p:cNvPr id="150537" name="TextBox 9">
            <a:extLst>
              <a:ext uri="{FF2B5EF4-FFF2-40B4-BE49-F238E27FC236}">
                <a16:creationId xmlns:a16="http://schemas.microsoft.com/office/drawing/2014/main" id="{4A687AAD-21EA-D192-0E1F-1A985F29ED38}"/>
              </a:ext>
            </a:extLst>
          </p:cNvPr>
          <p:cNvSpPr txBox="1">
            <a:spLocks noChangeArrowheads="1"/>
          </p:cNvSpPr>
          <p:nvPr/>
        </p:nvSpPr>
        <p:spPr bwMode="auto">
          <a:xfrm>
            <a:off x="7121525" y="4711701"/>
            <a:ext cx="3508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a:t>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1554" name="Title 1">
            <a:extLst>
              <a:ext uri="{FF2B5EF4-FFF2-40B4-BE49-F238E27FC236}">
                <a16:creationId xmlns:a16="http://schemas.microsoft.com/office/drawing/2014/main" id="{9ED585C4-C87B-143B-6F84-57570931A8C3}"/>
              </a:ext>
            </a:extLst>
          </p:cNvPr>
          <p:cNvSpPr>
            <a:spLocks noGrp="1" noChangeArrowheads="1"/>
          </p:cNvSpPr>
          <p:nvPr>
            <p:ph type="title"/>
          </p:nvPr>
        </p:nvSpPr>
        <p:spPr>
          <a:xfrm>
            <a:off x="1587500" y="73025"/>
            <a:ext cx="9080500" cy="533400"/>
          </a:xfrm>
        </p:spPr>
        <p:txBody>
          <a:bodyPr>
            <a:normAutofit fontScale="90000"/>
          </a:bodyPr>
          <a:lstStyle/>
          <a:p>
            <a:pPr marL="342900" indent="-342900"/>
            <a:r>
              <a:rPr lang="en-US" altLang="en-US" b="0"/>
              <a:t>Test your custom rule - </a:t>
            </a:r>
            <a:r>
              <a:rPr lang="en-US" altLang="en-US" sz="2000"/>
              <a:t>Add your new rule to a Software Analyzer configuration – 1 of 3</a:t>
            </a:r>
          </a:p>
        </p:txBody>
      </p:sp>
      <p:sp>
        <p:nvSpPr>
          <p:cNvPr id="111619" name="Content Placeholder 2">
            <a:extLst>
              <a:ext uri="{FF2B5EF4-FFF2-40B4-BE49-F238E27FC236}">
                <a16:creationId xmlns:a16="http://schemas.microsoft.com/office/drawing/2014/main" id="{1B348240-3BB4-DDE6-545E-71C3771D1DD0}"/>
              </a:ext>
            </a:extLst>
          </p:cNvPr>
          <p:cNvSpPr>
            <a:spLocks noGrp="1"/>
          </p:cNvSpPr>
          <p:nvPr>
            <p:ph idx="1"/>
          </p:nvPr>
        </p:nvSpPr>
        <p:spPr>
          <a:xfrm>
            <a:off x="1524000" y="685800"/>
            <a:ext cx="3429000" cy="5621338"/>
          </a:xfrm>
        </p:spPr>
        <p:txBody>
          <a:bodyPr/>
          <a:lstStyle/>
          <a:p>
            <a:pPr>
              <a:defRPr/>
            </a:pPr>
            <a:r>
              <a:rPr lang="en-US" altLang="en-US" sz="1600" dirty="0"/>
              <a:t>Using the steps from the previous slides, access a program and create a new Software Analyzer configuration that includes your custom rule:</a:t>
            </a:r>
          </a:p>
          <a:p>
            <a:pPr>
              <a:defRPr/>
            </a:pPr>
            <a:endParaRPr lang="en-US" altLang="en-US" sz="500" dirty="0"/>
          </a:p>
          <a:p>
            <a:pPr marL="342900" indent="-342900">
              <a:buFont typeface="Wingdings" pitchFamily="2" charset="2"/>
              <a:buAutoNum type="arabicPeriod"/>
              <a:defRPr/>
            </a:pPr>
            <a:r>
              <a:rPr lang="en-US" altLang="en-US" sz="1400" dirty="0"/>
              <a:t>From the Context Menu select Software Analyzer Configurations</a:t>
            </a:r>
            <a:endParaRPr lang="en-US" altLang="en-US" sz="400" dirty="0"/>
          </a:p>
          <a:p>
            <a:pPr marL="342900" indent="-342900">
              <a:buFont typeface="Wingdings" pitchFamily="2" charset="2"/>
              <a:buAutoNum type="arabicPeriod"/>
              <a:defRPr/>
            </a:pPr>
            <a:r>
              <a:rPr lang="en-US" altLang="en-US" sz="1400" dirty="0"/>
              <a:t>Select: Software Analyzer and click: New launch configuration</a:t>
            </a:r>
            <a:endParaRPr lang="en-US" altLang="en-US" sz="400" dirty="0"/>
          </a:p>
          <a:p>
            <a:pPr marL="342900" indent="-342900">
              <a:buFont typeface="Wingdings" pitchFamily="2" charset="2"/>
              <a:buAutoNum type="arabicPeriod"/>
              <a:defRPr/>
            </a:pPr>
            <a:r>
              <a:rPr lang="en-US" altLang="en-US" sz="1400" dirty="0"/>
              <a:t>Name your Software Analyzer configuration.  Expand the COBOL Analysis Domains and Rules.      You will see your:</a:t>
            </a:r>
          </a:p>
          <a:p>
            <a:pPr marL="688975" lvl="1" indent="-342900">
              <a:buFont typeface="Webdings" panose="05030102010509060703" pitchFamily="18" charset="2"/>
              <a:buChar char="4"/>
              <a:defRPr/>
            </a:pPr>
            <a:r>
              <a:rPr lang="en-US" altLang="en-US" sz="1200" dirty="0"/>
              <a:t>New Custom Category</a:t>
            </a:r>
          </a:p>
          <a:p>
            <a:pPr marL="688975" lvl="1" indent="-342900">
              <a:buFont typeface="Webdings" panose="05030102010509060703" pitchFamily="18" charset="2"/>
              <a:buChar char="4"/>
              <a:defRPr/>
            </a:pPr>
            <a:r>
              <a:rPr lang="en-US" altLang="en-US" sz="1200" dirty="0"/>
              <a:t>New Code Review rule – and it will have the severity level you set in a prior step</a:t>
            </a:r>
          </a:p>
          <a:p>
            <a:pPr marL="688975" lvl="1" indent="-342900">
              <a:buFont typeface="Webdings" panose="05030102010509060703" pitchFamily="18" charset="2"/>
              <a:buChar char="4"/>
              <a:defRPr/>
            </a:pPr>
            <a:endParaRPr lang="en-US" altLang="en-US" sz="500" dirty="0"/>
          </a:p>
          <a:p>
            <a:pPr>
              <a:defRPr/>
            </a:pPr>
            <a:r>
              <a:rPr lang="en-US" altLang="en-US" sz="1400" dirty="0"/>
              <a:t>Click </a:t>
            </a:r>
            <a:r>
              <a:rPr lang="en-US" altLang="en-US" sz="1400" b="1" dirty="0"/>
              <a:t>Close</a:t>
            </a:r>
            <a:r>
              <a:rPr lang="en-US" altLang="en-US" sz="1400" dirty="0"/>
              <a:t> and save </a:t>
            </a:r>
            <a:r>
              <a:rPr lang="en-US" altLang="en-US" sz="1400" b="1" dirty="0"/>
              <a:t>Yes</a:t>
            </a:r>
          </a:p>
        </p:txBody>
      </p:sp>
      <p:pic>
        <p:nvPicPr>
          <p:cNvPr id="151556" name="Picture 2">
            <a:extLst>
              <a:ext uri="{FF2B5EF4-FFF2-40B4-BE49-F238E27FC236}">
                <a16:creationId xmlns:a16="http://schemas.microsoft.com/office/drawing/2014/main" id="{04E804D5-F5BA-169E-C81B-AE15941535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16500" y="668338"/>
            <a:ext cx="56515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57" name="Picture 1">
            <a:extLst>
              <a:ext uri="{FF2B5EF4-FFF2-40B4-BE49-F238E27FC236}">
                <a16:creationId xmlns:a16="http://schemas.microsoft.com/office/drawing/2014/main" id="{6020C24E-C205-496F-1ED1-21E7D6F59E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58200" y="5181601"/>
            <a:ext cx="16002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58" name="Picture 2">
            <a:extLst>
              <a:ext uri="{FF2B5EF4-FFF2-40B4-BE49-F238E27FC236}">
                <a16:creationId xmlns:a16="http://schemas.microsoft.com/office/drawing/2014/main" id="{599707C4-AC45-AE85-FD27-1EFAD8BFE6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4525963"/>
            <a:ext cx="4922838"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9" name="TextBox 3">
            <a:extLst>
              <a:ext uri="{FF2B5EF4-FFF2-40B4-BE49-F238E27FC236}">
                <a16:creationId xmlns:a16="http://schemas.microsoft.com/office/drawing/2014/main" id="{9AA4A731-2EC1-2625-566F-47B9F8DC3963}"/>
              </a:ext>
            </a:extLst>
          </p:cNvPr>
          <p:cNvSpPr txBox="1">
            <a:spLocks noChangeArrowheads="1"/>
          </p:cNvSpPr>
          <p:nvPr/>
        </p:nvSpPr>
        <p:spPr bwMode="auto">
          <a:xfrm>
            <a:off x="9677400" y="3810000"/>
            <a:ext cx="685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a:t>1. </a:t>
            </a:r>
          </a:p>
        </p:txBody>
      </p:sp>
      <p:sp>
        <p:nvSpPr>
          <p:cNvPr id="151560" name="TextBox 7">
            <a:extLst>
              <a:ext uri="{FF2B5EF4-FFF2-40B4-BE49-F238E27FC236}">
                <a16:creationId xmlns:a16="http://schemas.microsoft.com/office/drawing/2014/main" id="{D9EAE5AF-6D1F-A78F-24FB-AEAAB8D3B7D2}"/>
              </a:ext>
            </a:extLst>
          </p:cNvPr>
          <p:cNvSpPr txBox="1">
            <a:spLocks noChangeArrowheads="1"/>
          </p:cNvSpPr>
          <p:nvPr/>
        </p:nvSpPr>
        <p:spPr bwMode="auto">
          <a:xfrm>
            <a:off x="8382000" y="4872039"/>
            <a:ext cx="685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a:t>2. </a:t>
            </a:r>
          </a:p>
        </p:txBody>
      </p:sp>
      <p:sp>
        <p:nvSpPr>
          <p:cNvPr id="151561" name="TextBox 8">
            <a:extLst>
              <a:ext uri="{FF2B5EF4-FFF2-40B4-BE49-F238E27FC236}">
                <a16:creationId xmlns:a16="http://schemas.microsoft.com/office/drawing/2014/main" id="{F570322D-353E-8F0B-AFA5-3D8E269832EE}"/>
              </a:ext>
            </a:extLst>
          </p:cNvPr>
          <p:cNvSpPr txBox="1">
            <a:spLocks noChangeArrowheads="1"/>
          </p:cNvSpPr>
          <p:nvPr/>
        </p:nvSpPr>
        <p:spPr bwMode="auto">
          <a:xfrm>
            <a:off x="5021263" y="6172200"/>
            <a:ext cx="685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600"/>
              <a:t>3. </a:t>
            </a:r>
          </a:p>
        </p:txBody>
      </p:sp>
      <p:cxnSp>
        <p:nvCxnSpPr>
          <p:cNvPr id="151562" name="Straight Arrow Connector 6">
            <a:extLst>
              <a:ext uri="{FF2B5EF4-FFF2-40B4-BE49-F238E27FC236}">
                <a16:creationId xmlns:a16="http://schemas.microsoft.com/office/drawing/2014/main" id="{3BC78E9A-C202-AF70-D351-DD1EE4E6B512}"/>
              </a:ext>
            </a:extLst>
          </p:cNvPr>
          <p:cNvCxnSpPr>
            <a:cxnSpLocks noChangeShapeType="1"/>
          </p:cNvCxnSpPr>
          <p:nvPr/>
        </p:nvCxnSpPr>
        <p:spPr bwMode="auto">
          <a:xfrm>
            <a:off x="9677400" y="4191000"/>
            <a:ext cx="0" cy="12192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563" name="Straight Arrow Connector 8">
            <a:extLst>
              <a:ext uri="{FF2B5EF4-FFF2-40B4-BE49-F238E27FC236}">
                <a16:creationId xmlns:a16="http://schemas.microsoft.com/office/drawing/2014/main" id="{9D493B88-5F66-8B7F-992B-FBBD1F2E7DEA}"/>
              </a:ext>
            </a:extLst>
          </p:cNvPr>
          <p:cNvCxnSpPr>
            <a:cxnSpLocks noChangeShapeType="1"/>
          </p:cNvCxnSpPr>
          <p:nvPr/>
        </p:nvCxnSpPr>
        <p:spPr bwMode="auto">
          <a:xfrm flipH="1">
            <a:off x="6553200" y="5486401"/>
            <a:ext cx="1905000" cy="11113"/>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2578" name="Title 1">
            <a:extLst>
              <a:ext uri="{FF2B5EF4-FFF2-40B4-BE49-F238E27FC236}">
                <a16:creationId xmlns:a16="http://schemas.microsoft.com/office/drawing/2014/main" id="{CD3886F6-F4BA-4765-235C-DBA5FE71FB33}"/>
              </a:ext>
            </a:extLst>
          </p:cNvPr>
          <p:cNvSpPr>
            <a:spLocks noGrp="1" noChangeArrowheads="1"/>
          </p:cNvSpPr>
          <p:nvPr>
            <p:ph type="title"/>
          </p:nvPr>
        </p:nvSpPr>
        <p:spPr>
          <a:xfrm>
            <a:off x="1587500" y="73025"/>
            <a:ext cx="9080500" cy="533400"/>
          </a:xfrm>
        </p:spPr>
        <p:txBody>
          <a:bodyPr>
            <a:normAutofit fontScale="90000"/>
          </a:bodyPr>
          <a:lstStyle/>
          <a:p>
            <a:pPr marL="342900" indent="-342900"/>
            <a:r>
              <a:rPr lang="en-US" altLang="en-US" b="0"/>
              <a:t>Test your custom rule - </a:t>
            </a:r>
            <a:r>
              <a:rPr lang="en-US" altLang="en-US" sz="2000"/>
              <a:t>Add your new rule to a Software Analyzer configuration – 2 of 3</a:t>
            </a:r>
          </a:p>
        </p:txBody>
      </p:sp>
      <p:sp>
        <p:nvSpPr>
          <p:cNvPr id="152579" name="Content Placeholder 2">
            <a:extLst>
              <a:ext uri="{FF2B5EF4-FFF2-40B4-BE49-F238E27FC236}">
                <a16:creationId xmlns:a16="http://schemas.microsoft.com/office/drawing/2014/main" id="{925DC69D-883B-2AE3-5529-B3BBE51B0531}"/>
              </a:ext>
            </a:extLst>
          </p:cNvPr>
          <p:cNvSpPr>
            <a:spLocks noGrp="1" noChangeArrowheads="1"/>
          </p:cNvSpPr>
          <p:nvPr>
            <p:ph idx="1"/>
          </p:nvPr>
        </p:nvSpPr>
        <p:spPr/>
        <p:txBody>
          <a:bodyPr/>
          <a:lstStyle/>
          <a:p>
            <a:r>
              <a:rPr lang="en-US" altLang="en-US" sz="2400"/>
              <a:t>From the Context Menu, select: </a:t>
            </a:r>
            <a:r>
              <a:rPr lang="en-US" altLang="en-US" sz="2400" b="1"/>
              <a:t>Software Analysis </a:t>
            </a:r>
            <a:r>
              <a:rPr lang="en-US" altLang="en-US" sz="2400"/>
              <a:t>– and choose your new ruleset to run…</a:t>
            </a:r>
          </a:p>
        </p:txBody>
      </p:sp>
      <p:pic>
        <p:nvPicPr>
          <p:cNvPr id="152580" name="Picture 1">
            <a:extLst>
              <a:ext uri="{FF2B5EF4-FFF2-40B4-BE49-F238E27FC236}">
                <a16:creationId xmlns:a16="http://schemas.microsoft.com/office/drawing/2014/main" id="{64B8A7D3-38F7-9501-65FA-3F92D8BF061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1064" y="1524000"/>
            <a:ext cx="7246937"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3602" name="Picture 1">
            <a:extLst>
              <a:ext uri="{FF2B5EF4-FFF2-40B4-BE49-F238E27FC236}">
                <a16:creationId xmlns:a16="http://schemas.microsoft.com/office/drawing/2014/main" id="{4767BAB4-3DE5-8AED-7BEA-5DA538E6731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22676" y="1485900"/>
            <a:ext cx="7045325"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3" name="Title 1">
            <a:extLst>
              <a:ext uri="{FF2B5EF4-FFF2-40B4-BE49-F238E27FC236}">
                <a16:creationId xmlns:a16="http://schemas.microsoft.com/office/drawing/2014/main" id="{38208232-ECBB-A782-4938-51D0E9AE760C}"/>
              </a:ext>
            </a:extLst>
          </p:cNvPr>
          <p:cNvSpPr>
            <a:spLocks noGrp="1" noChangeArrowheads="1"/>
          </p:cNvSpPr>
          <p:nvPr>
            <p:ph type="title"/>
          </p:nvPr>
        </p:nvSpPr>
        <p:spPr>
          <a:xfrm>
            <a:off x="1587500" y="73025"/>
            <a:ext cx="9080500" cy="533400"/>
          </a:xfrm>
        </p:spPr>
        <p:txBody>
          <a:bodyPr>
            <a:normAutofit fontScale="90000"/>
          </a:bodyPr>
          <a:lstStyle/>
          <a:p>
            <a:pPr marL="342900" indent="-342900"/>
            <a:r>
              <a:rPr lang="en-US" altLang="en-US" b="0"/>
              <a:t>Test your custom rule - </a:t>
            </a:r>
            <a:r>
              <a:rPr lang="en-US" altLang="en-US" sz="2000"/>
              <a:t>Add your new rule to a Software Analyzer configuration – 3 of 3</a:t>
            </a:r>
          </a:p>
        </p:txBody>
      </p:sp>
      <p:sp>
        <p:nvSpPr>
          <p:cNvPr id="153604" name="Content Placeholder 2">
            <a:extLst>
              <a:ext uri="{FF2B5EF4-FFF2-40B4-BE49-F238E27FC236}">
                <a16:creationId xmlns:a16="http://schemas.microsoft.com/office/drawing/2014/main" id="{029CE661-FBB3-6FB4-5E17-FEDB388E758C}"/>
              </a:ext>
            </a:extLst>
          </p:cNvPr>
          <p:cNvSpPr>
            <a:spLocks noGrp="1" noChangeArrowheads="1"/>
          </p:cNvSpPr>
          <p:nvPr>
            <p:ph idx="1"/>
          </p:nvPr>
        </p:nvSpPr>
        <p:spPr/>
        <p:txBody>
          <a:bodyPr>
            <a:normAutofit fontScale="47500" lnSpcReduction="20000"/>
          </a:bodyPr>
          <a:lstStyle/>
          <a:p>
            <a:r>
              <a:rPr lang="en-US" altLang="en-US"/>
              <a:t>When code review completes, expand the Code Review results.</a:t>
            </a:r>
          </a:p>
          <a:p>
            <a:r>
              <a:rPr lang="en-US" altLang="en-US"/>
              <a:t>Double-click your custom rule and it will select the source that violates it.</a:t>
            </a:r>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sz="3600"/>
          </a:p>
          <a:p>
            <a:r>
              <a:rPr lang="en-US" altLang="en-US" sz="1000"/>
              <a:t>Close the temporary instance </a:t>
            </a:r>
          </a:p>
          <a:p>
            <a:r>
              <a:rPr lang="en-US" altLang="en-US" sz="1000"/>
              <a:t> of IDz when you’re finished</a:t>
            </a:r>
          </a:p>
        </p:txBody>
      </p:sp>
      <p:sp>
        <p:nvSpPr>
          <p:cNvPr id="153605" name="TextBox 4">
            <a:extLst>
              <a:ext uri="{FF2B5EF4-FFF2-40B4-BE49-F238E27FC236}">
                <a16:creationId xmlns:a16="http://schemas.microsoft.com/office/drawing/2014/main" id="{ACDFA88E-EF51-0A18-5BEC-258469776E9A}"/>
              </a:ext>
            </a:extLst>
          </p:cNvPr>
          <p:cNvSpPr txBox="1">
            <a:spLocks noChangeArrowheads="1"/>
          </p:cNvSpPr>
          <p:nvPr/>
        </p:nvSpPr>
        <p:spPr bwMode="auto">
          <a:xfrm>
            <a:off x="10058401" y="5983289"/>
            <a:ext cx="7809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4800">
                <a:sym typeface="Wingdings" pitchFamily="2" charset="2"/>
              </a:rPr>
              <a:t></a:t>
            </a:r>
            <a:endParaRPr lang="en-US" altLang="en-US" sz="4800"/>
          </a:p>
        </p:txBody>
      </p:sp>
      <p:pic>
        <p:nvPicPr>
          <p:cNvPr id="153606" name="Picture 2">
            <a:extLst>
              <a:ext uri="{FF2B5EF4-FFF2-40B4-BE49-F238E27FC236}">
                <a16:creationId xmlns:a16="http://schemas.microsoft.com/office/drawing/2014/main" id="{C54A538A-554E-C4C2-F34B-F9F76A44E57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6340476"/>
            <a:ext cx="8382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4626" name="Title 1">
            <a:extLst>
              <a:ext uri="{FF2B5EF4-FFF2-40B4-BE49-F238E27FC236}">
                <a16:creationId xmlns:a16="http://schemas.microsoft.com/office/drawing/2014/main" id="{78538DE0-642C-D33D-3AD0-5F5C37D76562}"/>
              </a:ext>
            </a:extLst>
          </p:cNvPr>
          <p:cNvSpPr>
            <a:spLocks noGrp="1" noChangeArrowheads="1"/>
          </p:cNvSpPr>
          <p:nvPr>
            <p:ph type="title"/>
          </p:nvPr>
        </p:nvSpPr>
        <p:spPr/>
        <p:txBody>
          <a:bodyPr/>
          <a:lstStyle/>
          <a:p>
            <a:pPr marL="342900" indent="-342900"/>
            <a:r>
              <a:rPr lang="en-US" altLang="en-US"/>
              <a:t>Add addition custom COBOL rules … or … Export the plugin</a:t>
            </a:r>
            <a:endParaRPr lang="en-US" altLang="en-US" sz="2000"/>
          </a:p>
        </p:txBody>
      </p:sp>
      <p:sp>
        <p:nvSpPr>
          <p:cNvPr id="154627" name="Content Placeholder 2">
            <a:extLst>
              <a:ext uri="{FF2B5EF4-FFF2-40B4-BE49-F238E27FC236}">
                <a16:creationId xmlns:a16="http://schemas.microsoft.com/office/drawing/2014/main" id="{ACF1ABB8-2CB4-E73A-056B-1DC11F8DD594}"/>
              </a:ext>
            </a:extLst>
          </p:cNvPr>
          <p:cNvSpPr>
            <a:spLocks noGrp="1" noChangeArrowheads="1"/>
          </p:cNvSpPr>
          <p:nvPr>
            <p:ph idx="1"/>
          </p:nvPr>
        </p:nvSpPr>
        <p:spPr>
          <a:xfrm>
            <a:off x="1614488" y="685800"/>
            <a:ext cx="8958262" cy="5621338"/>
          </a:xfrm>
        </p:spPr>
        <p:txBody>
          <a:bodyPr/>
          <a:lstStyle/>
          <a:p>
            <a:r>
              <a:rPr lang="en-US" altLang="en-US" sz="1600"/>
              <a:t>When you return to instance of IDz you’ve been working in, you can create more custom COBOL code review rules.  When you’re finished, simply export the plugin which can be installed in your team’s IDz client like any other standard Eclipse plugin.</a:t>
            </a:r>
          </a:p>
        </p:txBody>
      </p:sp>
      <p:pic>
        <p:nvPicPr>
          <p:cNvPr id="154628" name="Picture 1">
            <a:extLst>
              <a:ext uri="{FF2B5EF4-FFF2-40B4-BE49-F238E27FC236}">
                <a16:creationId xmlns:a16="http://schemas.microsoft.com/office/drawing/2014/main" id="{FDB13097-4CA9-C92D-0451-5837DDD6207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14489" y="1447800"/>
            <a:ext cx="9121775"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5650" name="Picture 1">
            <a:extLst>
              <a:ext uri="{FF2B5EF4-FFF2-40B4-BE49-F238E27FC236}">
                <a16:creationId xmlns:a16="http://schemas.microsoft.com/office/drawing/2014/main" id="{5B06C788-9871-23C8-903B-64C56ECFBB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15188" y="2819401"/>
            <a:ext cx="3452812"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1" name="Title 1">
            <a:extLst>
              <a:ext uri="{FF2B5EF4-FFF2-40B4-BE49-F238E27FC236}">
                <a16:creationId xmlns:a16="http://schemas.microsoft.com/office/drawing/2014/main" id="{9FE0369B-CB23-4844-A3D6-37015AD12A32}"/>
              </a:ext>
            </a:extLst>
          </p:cNvPr>
          <p:cNvSpPr>
            <a:spLocks noGrp="1" noChangeArrowheads="1"/>
          </p:cNvSpPr>
          <p:nvPr>
            <p:ph type="title"/>
          </p:nvPr>
        </p:nvSpPr>
        <p:spPr/>
        <p:txBody>
          <a:bodyPr/>
          <a:lstStyle/>
          <a:p>
            <a:pPr marL="342900" indent="-342900"/>
            <a:r>
              <a:rPr lang="en-US" altLang="en-US"/>
              <a:t>Example Code Review rules</a:t>
            </a:r>
            <a:endParaRPr lang="en-US" altLang="en-US" sz="2000"/>
          </a:p>
        </p:txBody>
      </p:sp>
      <p:sp>
        <p:nvSpPr>
          <p:cNvPr id="113667" name="Content Placeholder 2">
            <a:extLst>
              <a:ext uri="{FF2B5EF4-FFF2-40B4-BE49-F238E27FC236}">
                <a16:creationId xmlns:a16="http://schemas.microsoft.com/office/drawing/2014/main" id="{CBB98096-6E92-72AE-1D59-2226AB1CA2E5}"/>
              </a:ext>
            </a:extLst>
          </p:cNvPr>
          <p:cNvSpPr>
            <a:spLocks noGrp="1"/>
          </p:cNvSpPr>
          <p:nvPr>
            <p:ph idx="1"/>
          </p:nvPr>
        </p:nvSpPr>
        <p:spPr/>
        <p:txBody>
          <a:bodyPr>
            <a:normAutofit fontScale="62500" lnSpcReduction="20000"/>
          </a:bodyPr>
          <a:lstStyle/>
          <a:p>
            <a:pPr>
              <a:defRPr/>
            </a:pPr>
            <a:r>
              <a:rPr lang="en-US" dirty="0"/>
              <a:t>A batch program should call a specific shop-standard ABEND routine if execution must be halted prematurely</a:t>
            </a:r>
          </a:p>
          <a:p>
            <a:pPr>
              <a:defRPr/>
            </a:pPr>
            <a:r>
              <a:rPr lang="en-US" dirty="0"/>
              <a:t>Use SEARCH ALL –with tables over 100 entries (unless the data cannot be sorted)</a:t>
            </a:r>
          </a:p>
          <a:p>
            <a:pPr>
              <a:defRPr/>
            </a:pPr>
            <a:r>
              <a:rPr lang="en-US" dirty="0"/>
              <a:t>All Files/Cursors with an OPEN statement must have a related:</a:t>
            </a:r>
          </a:p>
          <a:p>
            <a:pPr lvl="1">
              <a:buFont typeface="Webdings" panose="05030102010509060703" pitchFamily="18" charset="2"/>
              <a:buChar char="4"/>
              <a:defRPr/>
            </a:pPr>
            <a:r>
              <a:rPr lang="en-US" sz="1600" dirty="0"/>
              <a:t>CLOSE statement</a:t>
            </a:r>
          </a:p>
          <a:p>
            <a:pPr lvl="1">
              <a:buFont typeface="Webdings" panose="05030102010509060703" pitchFamily="18" charset="2"/>
              <a:buChar char="4"/>
              <a:defRPr/>
            </a:pPr>
            <a:r>
              <a:rPr lang="en-US" sz="1600" dirty="0"/>
              <a:t>FILE STATUS clause</a:t>
            </a:r>
          </a:p>
          <a:p>
            <a:pPr>
              <a:defRPr/>
            </a:pPr>
            <a:r>
              <a:rPr lang="en-US" dirty="0"/>
              <a:t>All variables within an arithmetic expression must be declared as PIC S9 (…) COMP or COMP-3</a:t>
            </a:r>
          </a:p>
          <a:p>
            <a:pPr lvl="1">
              <a:buFont typeface="Webdings" panose="05030102010509060703" pitchFamily="18" charset="2"/>
              <a:buChar char="4"/>
              <a:defRPr/>
            </a:pPr>
            <a:r>
              <a:rPr lang="en-US" sz="1600" dirty="0"/>
              <a:t>An example of checking for a Sign in a numeric field </a:t>
            </a:r>
            <a:r>
              <a:rPr lang="en-US" sz="1600" dirty="0">
                <a:sym typeface="Wingdings" panose="05000000000000000000" pitchFamily="2" charset="2"/>
              </a:rPr>
              <a:t></a:t>
            </a:r>
          </a:p>
          <a:p>
            <a:pPr marL="344488" lvl="1" indent="0">
              <a:buNone/>
              <a:defRPr/>
            </a:pPr>
            <a:endParaRPr lang="en-US" sz="1600" dirty="0"/>
          </a:p>
          <a:p>
            <a:pPr lvl="1">
              <a:buFont typeface="Webdings" panose="05030102010509060703" pitchFamily="18" charset="2"/>
              <a:buChar char="4"/>
              <a:defRPr/>
            </a:pPr>
            <a:r>
              <a:rPr lang="en-US" sz="1600" dirty="0"/>
              <a:t>This includes Perform…Varying, and Occurs Depending On field references </a:t>
            </a:r>
          </a:p>
          <a:p>
            <a:pPr>
              <a:defRPr/>
            </a:pPr>
            <a:r>
              <a:rPr lang="en-US" dirty="0"/>
              <a:t>SQL statements should:</a:t>
            </a:r>
          </a:p>
          <a:p>
            <a:pPr lvl="1">
              <a:buFont typeface="Webdings" panose="05030102010509060703" pitchFamily="18" charset="2"/>
              <a:buChar char="4"/>
              <a:defRPr/>
            </a:pPr>
            <a:r>
              <a:rPr lang="en-US" sz="1600" dirty="0"/>
              <a:t>Not join more than &lt;user defined number of &gt; tables</a:t>
            </a:r>
          </a:p>
          <a:p>
            <a:pPr lvl="1">
              <a:buFont typeface="Webdings" panose="05030102010509060703" pitchFamily="18" charset="2"/>
              <a:buChar char="4"/>
              <a:defRPr/>
            </a:pPr>
            <a:r>
              <a:rPr lang="en-US" sz="1600" dirty="0"/>
              <a:t>Not nest more than &lt;user defined&gt; levels in a </a:t>
            </a:r>
            <a:r>
              <a:rPr lang="en-US" sz="1600" dirty="0" err="1"/>
              <a:t>subselect</a:t>
            </a:r>
            <a:endParaRPr lang="en-US" sz="1600" dirty="0"/>
          </a:p>
          <a:p>
            <a:pPr lvl="1">
              <a:buFont typeface="Webdings" panose="05030102010509060703" pitchFamily="18" charset="2"/>
              <a:buChar char="4"/>
              <a:defRPr/>
            </a:pPr>
            <a:r>
              <a:rPr lang="en-US" sz="1600" dirty="0"/>
              <a:t>Not use LIKE with a % or underscore in the first position</a:t>
            </a:r>
          </a:p>
          <a:p>
            <a:pPr>
              <a:defRPr/>
            </a:pPr>
            <a:r>
              <a:rPr lang="en-US" dirty="0"/>
              <a:t>Identify all the paragraphs that are not performed</a:t>
            </a:r>
          </a:p>
          <a:p>
            <a:pPr>
              <a:defRPr/>
            </a:pPr>
            <a:r>
              <a:rPr lang="en-US" dirty="0"/>
              <a:t>GOTO paragraph names should follow standards based on the installation. </a:t>
            </a:r>
          </a:p>
          <a:p>
            <a:pPr lvl="1">
              <a:buFont typeface="Webdings" panose="05030102010509060703" pitchFamily="18" charset="2"/>
              <a:buChar char="4"/>
              <a:defRPr/>
            </a:pPr>
            <a:r>
              <a:rPr lang="en-US" sz="1600" dirty="0"/>
              <a:t>Ex: The GOTO paragraph should always go to the paragraph name suffixed with hyphen EXIT.</a:t>
            </a:r>
          </a:p>
          <a:p>
            <a:pPr>
              <a:defRPr/>
            </a:pPr>
            <a:r>
              <a:rPr lang="en-US" dirty="0"/>
              <a:t>Comment all DISPLAY and CALL statements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6674" name="Title 1">
            <a:extLst>
              <a:ext uri="{FF2B5EF4-FFF2-40B4-BE49-F238E27FC236}">
                <a16:creationId xmlns:a16="http://schemas.microsoft.com/office/drawing/2014/main" id="{199C61DE-A25D-DAEB-5495-A67A309AACCD}"/>
              </a:ext>
            </a:extLst>
          </p:cNvPr>
          <p:cNvSpPr>
            <a:spLocks noGrp="1" noChangeArrowheads="1"/>
          </p:cNvSpPr>
          <p:nvPr>
            <p:ph type="title"/>
          </p:nvPr>
        </p:nvSpPr>
        <p:spPr>
          <a:xfrm>
            <a:off x="1592264" y="76200"/>
            <a:ext cx="8999537" cy="533400"/>
          </a:xfrm>
        </p:spPr>
        <p:txBody>
          <a:bodyPr>
            <a:normAutofit fontScale="90000"/>
          </a:bodyPr>
          <a:lstStyle/>
          <a:p>
            <a:r>
              <a:rPr lang="en-US" altLang="en-US" b="0"/>
              <a:t>Deeper dive on the Java </a:t>
            </a:r>
            <a:r>
              <a:rPr lang="en-US" altLang="en-US"/>
              <a:t>– Taxonomy of a program</a:t>
            </a:r>
          </a:p>
        </p:txBody>
      </p:sp>
      <p:sp>
        <p:nvSpPr>
          <p:cNvPr id="3" name="Content Placeholder 2">
            <a:extLst>
              <a:ext uri="{FF2B5EF4-FFF2-40B4-BE49-F238E27FC236}">
                <a16:creationId xmlns:a16="http://schemas.microsoft.com/office/drawing/2014/main" id="{EC066B2C-209D-7FEA-2946-938E7726A7AB}"/>
              </a:ext>
            </a:extLst>
          </p:cNvPr>
          <p:cNvSpPr>
            <a:spLocks noGrp="1"/>
          </p:cNvSpPr>
          <p:nvPr>
            <p:ph idx="1"/>
          </p:nvPr>
        </p:nvSpPr>
        <p:spPr>
          <a:xfrm>
            <a:off x="1530350" y="762000"/>
            <a:ext cx="9137650" cy="5334000"/>
          </a:xfrm>
        </p:spPr>
        <p:txBody>
          <a:bodyPr>
            <a:normAutofit fontScale="77500" lnSpcReduction="20000"/>
          </a:bodyPr>
          <a:lstStyle/>
          <a:p>
            <a:pPr>
              <a:defRPr/>
            </a:pPr>
            <a:r>
              <a:rPr lang="en-US" dirty="0"/>
              <a:t>Your COBOL program is a complex hierarchical structure of language elements – or in the CAM parlance… “</a:t>
            </a:r>
            <a:r>
              <a:rPr lang="en-US" b="1" dirty="0"/>
              <a:t>nodes</a:t>
            </a:r>
            <a:r>
              <a:rPr lang="en-US" dirty="0"/>
              <a:t>”</a:t>
            </a:r>
          </a:p>
          <a:p>
            <a:pPr>
              <a:defRPr/>
            </a:pPr>
            <a:endParaRPr lang="en-US" sz="2400" dirty="0"/>
          </a:p>
          <a:p>
            <a:pPr>
              <a:defRPr/>
            </a:pPr>
            <a:endParaRPr lang="en-US" dirty="0"/>
          </a:p>
          <a:p>
            <a:pPr>
              <a:defRPr/>
            </a:pPr>
            <a:endParaRPr lang="en-US" dirty="0"/>
          </a:p>
          <a:p>
            <a:pPr>
              <a:defRPr/>
            </a:pPr>
            <a:endParaRPr lang="en-US" dirty="0"/>
          </a:p>
          <a:p>
            <a:pPr>
              <a:defRPr/>
            </a:pPr>
            <a:endParaRPr lang="en-US" sz="2800" dirty="0"/>
          </a:p>
          <a:p>
            <a:pPr>
              <a:defRPr/>
            </a:pPr>
            <a:endParaRPr lang="en-US" dirty="0"/>
          </a:p>
          <a:p>
            <a:pPr>
              <a:defRPr/>
            </a:pPr>
            <a:endParaRPr lang="en-US" dirty="0"/>
          </a:p>
          <a:p>
            <a:pPr>
              <a:defRPr/>
            </a:pPr>
            <a:endParaRPr lang="en-US" sz="2400" dirty="0"/>
          </a:p>
          <a:p>
            <a:pPr>
              <a:defRPr/>
            </a:pPr>
            <a:endParaRPr lang="en-US" sz="900" dirty="0"/>
          </a:p>
          <a:p>
            <a:pPr>
              <a:defRPr/>
            </a:pPr>
            <a:r>
              <a:rPr lang="en-US" sz="1600" b="1" dirty="0"/>
              <a:t>Custom Rules API for COBOL Code Review</a:t>
            </a:r>
            <a:endParaRPr lang="en-US" sz="1600" dirty="0"/>
          </a:p>
          <a:p>
            <a:pPr marL="631825" lvl="1" indent="-285750">
              <a:buFont typeface="Webdings" panose="05030102010509060703" pitchFamily="18" charset="2"/>
              <a:buChar char="4"/>
              <a:defRPr/>
            </a:pPr>
            <a:r>
              <a:rPr lang="en-US" sz="1400" dirty="0"/>
              <a:t>The classes provided with this API let us manipulate the objects in the COBOL Language Model. </a:t>
            </a:r>
          </a:p>
          <a:p>
            <a:pPr lvl="1">
              <a:buFont typeface="Webdings" panose="05030102010509060703" pitchFamily="18" charset="2"/>
              <a:buChar char="4"/>
              <a:defRPr/>
            </a:pPr>
            <a:r>
              <a:rPr lang="en-US" sz="1400" dirty="0"/>
              <a:t>For instance, the </a:t>
            </a:r>
            <a:r>
              <a:rPr lang="en-US" sz="1400" i="1" dirty="0"/>
              <a:t>visit </a:t>
            </a:r>
            <a:r>
              <a:rPr lang="en-US" sz="1400" dirty="0"/>
              <a:t>method goes through a COBOL program’s syntax tree, and visits nodes of each type within the tree (for instance, a Paragraph node, a DISPLAY statement node, etc.). </a:t>
            </a:r>
          </a:p>
          <a:p>
            <a:pPr>
              <a:defRPr/>
            </a:pPr>
            <a:r>
              <a:rPr lang="it-IT" sz="1600" b="1" dirty="0"/>
              <a:t>COBOL Application Model (CAM) API</a:t>
            </a:r>
            <a:endParaRPr lang="it-IT" sz="1600" dirty="0"/>
          </a:p>
          <a:p>
            <a:pPr lvl="1">
              <a:buFont typeface="Webdings" panose="05030102010509060703" pitchFamily="18" charset="2"/>
              <a:buChar char="4"/>
              <a:defRPr/>
            </a:pPr>
            <a:r>
              <a:rPr lang="en-US" sz="1400" dirty="0"/>
              <a:t>The CAM API provides interfaces for accessing the individual elements of a COBOL program while the program is being analyzed by the COBOL Code Review API. </a:t>
            </a:r>
          </a:p>
          <a:p>
            <a:pPr lvl="1">
              <a:buFont typeface="Webdings" panose="05030102010509060703" pitchFamily="18" charset="2"/>
              <a:buChar char="4"/>
              <a:defRPr/>
            </a:pPr>
            <a:r>
              <a:rPr lang="en-US" sz="1400" dirty="0"/>
              <a:t>In other words, the CAM API parses a program and creates objects that can be manipulated to find information about all the COBOL statements and declarations. </a:t>
            </a:r>
          </a:p>
        </p:txBody>
      </p:sp>
      <p:grpSp>
        <p:nvGrpSpPr>
          <p:cNvPr id="156676" name="Group 88">
            <a:extLst>
              <a:ext uri="{FF2B5EF4-FFF2-40B4-BE49-F238E27FC236}">
                <a16:creationId xmlns:a16="http://schemas.microsoft.com/office/drawing/2014/main" id="{6AAFB77A-2027-1EDA-857B-D51823084028}"/>
              </a:ext>
            </a:extLst>
          </p:cNvPr>
          <p:cNvGrpSpPr>
            <a:grpSpLocks/>
          </p:cNvGrpSpPr>
          <p:nvPr/>
        </p:nvGrpSpPr>
        <p:grpSpPr bwMode="auto">
          <a:xfrm>
            <a:off x="1592264" y="1600200"/>
            <a:ext cx="9018587" cy="2743200"/>
            <a:chOff x="0" y="1447800"/>
            <a:chExt cx="9087619" cy="2743200"/>
          </a:xfrm>
        </p:grpSpPr>
        <p:sp>
          <p:nvSpPr>
            <p:cNvPr id="8" name="TextBox 7">
              <a:extLst>
                <a:ext uri="{FF2B5EF4-FFF2-40B4-BE49-F238E27FC236}">
                  <a16:creationId xmlns:a16="http://schemas.microsoft.com/office/drawing/2014/main" id="{F23DE913-F730-EF4C-AEC1-535C2507740A}"/>
                </a:ext>
              </a:extLst>
            </p:cNvPr>
            <p:cNvSpPr txBox="1"/>
            <p:nvPr/>
          </p:nvSpPr>
          <p:spPr>
            <a:xfrm>
              <a:off x="0" y="1447800"/>
              <a:ext cx="1895586"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a:spAutoFit/>
            </a:bodyPr>
            <a:lstStyle/>
            <a:p>
              <a:pPr>
                <a:defRPr/>
              </a:pPr>
              <a:r>
                <a:rPr lang="en-US" sz="1100" dirty="0"/>
                <a:t>IDENTIFICATION</a:t>
              </a:r>
            </a:p>
          </p:txBody>
        </p:sp>
        <p:sp>
          <p:nvSpPr>
            <p:cNvPr id="9" name="TextBox 8">
              <a:extLst>
                <a:ext uri="{FF2B5EF4-FFF2-40B4-BE49-F238E27FC236}">
                  <a16:creationId xmlns:a16="http://schemas.microsoft.com/office/drawing/2014/main" id="{A49403B1-A1AD-FF91-EB3D-098C74A1C352}"/>
                </a:ext>
              </a:extLst>
            </p:cNvPr>
            <p:cNvSpPr txBox="1"/>
            <p:nvPr/>
          </p:nvSpPr>
          <p:spPr>
            <a:xfrm>
              <a:off x="4058315" y="1447800"/>
              <a:ext cx="615866"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DATA</a:t>
              </a:r>
            </a:p>
          </p:txBody>
        </p:sp>
        <p:sp>
          <p:nvSpPr>
            <p:cNvPr id="10" name="TextBox 9">
              <a:extLst>
                <a:ext uri="{FF2B5EF4-FFF2-40B4-BE49-F238E27FC236}">
                  <a16:creationId xmlns:a16="http://schemas.microsoft.com/office/drawing/2014/main" id="{FD60D74D-1680-7F11-2E11-C5EB6CB41F58}"/>
                </a:ext>
              </a:extLst>
            </p:cNvPr>
            <p:cNvSpPr txBox="1"/>
            <p:nvPr/>
          </p:nvSpPr>
          <p:spPr>
            <a:xfrm>
              <a:off x="6955284" y="1447800"/>
              <a:ext cx="1154948"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PROCEDURE</a:t>
              </a:r>
            </a:p>
          </p:txBody>
        </p:sp>
        <p:sp>
          <p:nvSpPr>
            <p:cNvPr id="11" name="TextBox 10">
              <a:extLst>
                <a:ext uri="{FF2B5EF4-FFF2-40B4-BE49-F238E27FC236}">
                  <a16:creationId xmlns:a16="http://schemas.microsoft.com/office/drawing/2014/main" id="{2AF16D43-0552-4DA4-8CBA-F4D0E52227FE}"/>
                </a:ext>
              </a:extLst>
            </p:cNvPr>
            <p:cNvSpPr txBox="1"/>
            <p:nvPr/>
          </p:nvSpPr>
          <p:spPr>
            <a:xfrm>
              <a:off x="2276303" y="1447800"/>
              <a:ext cx="1383699"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ENVIRONMENT</a:t>
              </a:r>
            </a:p>
          </p:txBody>
        </p:sp>
        <p:sp>
          <p:nvSpPr>
            <p:cNvPr id="12" name="TextBox 11">
              <a:extLst>
                <a:ext uri="{FF2B5EF4-FFF2-40B4-BE49-F238E27FC236}">
                  <a16:creationId xmlns:a16="http://schemas.microsoft.com/office/drawing/2014/main" id="{0E8984EC-B6A9-C7EB-AA78-BCBBCAB94782}"/>
                </a:ext>
              </a:extLst>
            </p:cNvPr>
            <p:cNvSpPr txBox="1"/>
            <p:nvPr/>
          </p:nvSpPr>
          <p:spPr>
            <a:xfrm>
              <a:off x="4183088" y="2363788"/>
              <a:ext cx="924598" cy="261937"/>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Variables</a:t>
              </a:r>
            </a:p>
          </p:txBody>
        </p:sp>
        <p:sp>
          <p:nvSpPr>
            <p:cNvPr id="13" name="TextBox 12">
              <a:extLst>
                <a:ext uri="{FF2B5EF4-FFF2-40B4-BE49-F238E27FC236}">
                  <a16:creationId xmlns:a16="http://schemas.microsoft.com/office/drawing/2014/main" id="{3E0F6F98-F517-8663-DC98-41546B677F65}"/>
                </a:ext>
              </a:extLst>
            </p:cNvPr>
            <p:cNvSpPr txBox="1"/>
            <p:nvPr/>
          </p:nvSpPr>
          <p:spPr>
            <a:xfrm>
              <a:off x="4053517" y="1949450"/>
              <a:ext cx="1540464"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Working-Storage</a:t>
              </a:r>
            </a:p>
          </p:txBody>
        </p:sp>
        <p:sp>
          <p:nvSpPr>
            <p:cNvPr id="15" name="TextBox 14">
              <a:extLst>
                <a:ext uri="{FF2B5EF4-FFF2-40B4-BE49-F238E27FC236}">
                  <a16:creationId xmlns:a16="http://schemas.microsoft.com/office/drawing/2014/main" id="{FB05117F-092D-E223-A993-1D6BB451A858}"/>
                </a:ext>
              </a:extLst>
            </p:cNvPr>
            <p:cNvSpPr txBox="1"/>
            <p:nvPr/>
          </p:nvSpPr>
          <p:spPr>
            <a:xfrm>
              <a:off x="7196831" y="2382838"/>
              <a:ext cx="1009381" cy="260350"/>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Statement</a:t>
              </a:r>
            </a:p>
          </p:txBody>
        </p:sp>
        <p:sp>
          <p:nvSpPr>
            <p:cNvPr id="16" name="TextBox 15">
              <a:extLst>
                <a:ext uri="{FF2B5EF4-FFF2-40B4-BE49-F238E27FC236}">
                  <a16:creationId xmlns:a16="http://schemas.microsoft.com/office/drawing/2014/main" id="{9BDED008-2761-B655-6028-814E8A159166}"/>
                </a:ext>
              </a:extLst>
            </p:cNvPr>
            <p:cNvSpPr txBox="1"/>
            <p:nvPr/>
          </p:nvSpPr>
          <p:spPr>
            <a:xfrm>
              <a:off x="7184034" y="2857500"/>
              <a:ext cx="883008"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Keyword</a:t>
              </a:r>
            </a:p>
          </p:txBody>
        </p:sp>
        <p:sp>
          <p:nvSpPr>
            <p:cNvPr id="17" name="TextBox 16">
              <a:extLst>
                <a:ext uri="{FF2B5EF4-FFF2-40B4-BE49-F238E27FC236}">
                  <a16:creationId xmlns:a16="http://schemas.microsoft.com/office/drawing/2014/main" id="{78B819EE-70A3-A879-159D-1BD628D43F06}"/>
                </a:ext>
              </a:extLst>
            </p:cNvPr>
            <p:cNvSpPr txBox="1"/>
            <p:nvPr/>
          </p:nvSpPr>
          <p:spPr>
            <a:xfrm>
              <a:off x="8247803" y="2874963"/>
              <a:ext cx="839816" cy="261937"/>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Variable</a:t>
              </a:r>
            </a:p>
          </p:txBody>
        </p:sp>
        <p:sp>
          <p:nvSpPr>
            <p:cNvPr id="18" name="TextBox 17">
              <a:extLst>
                <a:ext uri="{FF2B5EF4-FFF2-40B4-BE49-F238E27FC236}">
                  <a16:creationId xmlns:a16="http://schemas.microsoft.com/office/drawing/2014/main" id="{0BE39C16-E3FC-1FDF-2070-44C84FAF3D85}"/>
                </a:ext>
              </a:extLst>
            </p:cNvPr>
            <p:cNvSpPr txBox="1"/>
            <p:nvPr/>
          </p:nvSpPr>
          <p:spPr>
            <a:xfrm>
              <a:off x="6977679" y="1951038"/>
              <a:ext cx="609467" cy="261937"/>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Label</a:t>
              </a:r>
            </a:p>
          </p:txBody>
        </p:sp>
        <p:sp>
          <p:nvSpPr>
            <p:cNvPr id="19" name="TextBox 18">
              <a:extLst>
                <a:ext uri="{FF2B5EF4-FFF2-40B4-BE49-F238E27FC236}">
                  <a16:creationId xmlns:a16="http://schemas.microsoft.com/office/drawing/2014/main" id="{553642D2-EE64-6AFE-5C9B-EB22DBA1CC46}"/>
                </a:ext>
              </a:extLst>
            </p:cNvPr>
            <p:cNvSpPr txBox="1"/>
            <p:nvPr/>
          </p:nvSpPr>
          <p:spPr>
            <a:xfrm>
              <a:off x="4215081" y="2843213"/>
              <a:ext cx="641461" cy="261937"/>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Name</a:t>
              </a:r>
            </a:p>
          </p:txBody>
        </p:sp>
        <p:sp>
          <p:nvSpPr>
            <p:cNvPr id="20" name="TextBox 19">
              <a:extLst>
                <a:ext uri="{FF2B5EF4-FFF2-40B4-BE49-F238E27FC236}">
                  <a16:creationId xmlns:a16="http://schemas.microsoft.com/office/drawing/2014/main" id="{D3EA46DB-FA30-DAAA-B26A-10F4F976A8EA}"/>
                </a:ext>
              </a:extLst>
            </p:cNvPr>
            <p:cNvSpPr txBox="1"/>
            <p:nvPr/>
          </p:nvSpPr>
          <p:spPr>
            <a:xfrm>
              <a:off x="5062896" y="2843213"/>
              <a:ext cx="1094162" cy="261937"/>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Declaration</a:t>
              </a:r>
            </a:p>
          </p:txBody>
        </p:sp>
        <p:sp>
          <p:nvSpPr>
            <p:cNvPr id="21" name="TextBox 20">
              <a:extLst>
                <a:ext uri="{FF2B5EF4-FFF2-40B4-BE49-F238E27FC236}">
                  <a16:creationId xmlns:a16="http://schemas.microsoft.com/office/drawing/2014/main" id="{87382A76-4C90-96DE-F6B2-587FD9B411A0}"/>
                </a:ext>
              </a:extLst>
            </p:cNvPr>
            <p:cNvSpPr txBox="1"/>
            <p:nvPr/>
          </p:nvSpPr>
          <p:spPr>
            <a:xfrm>
              <a:off x="5574785" y="3336925"/>
              <a:ext cx="470367" cy="261610"/>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PIC</a:t>
              </a:r>
            </a:p>
          </p:txBody>
        </p:sp>
        <p:sp>
          <p:nvSpPr>
            <p:cNvPr id="22" name="TextBox 21">
              <a:extLst>
                <a:ext uri="{FF2B5EF4-FFF2-40B4-BE49-F238E27FC236}">
                  <a16:creationId xmlns:a16="http://schemas.microsoft.com/office/drawing/2014/main" id="{6D0195A4-A28E-86AA-8247-32BE9A759D94}"/>
                </a:ext>
              </a:extLst>
            </p:cNvPr>
            <p:cNvSpPr txBox="1"/>
            <p:nvPr/>
          </p:nvSpPr>
          <p:spPr>
            <a:xfrm>
              <a:off x="4896532" y="3303588"/>
              <a:ext cx="538209" cy="261610"/>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Sign</a:t>
              </a:r>
            </a:p>
          </p:txBody>
        </p:sp>
        <p:sp>
          <p:nvSpPr>
            <p:cNvPr id="23" name="TextBox 22">
              <a:extLst>
                <a:ext uri="{FF2B5EF4-FFF2-40B4-BE49-F238E27FC236}">
                  <a16:creationId xmlns:a16="http://schemas.microsoft.com/office/drawing/2014/main" id="{29C816FF-C7C5-7A75-754F-BE9504F075EF}"/>
                </a:ext>
              </a:extLst>
            </p:cNvPr>
            <p:cNvSpPr txBox="1"/>
            <p:nvPr/>
          </p:nvSpPr>
          <p:spPr>
            <a:xfrm>
              <a:off x="6125065" y="3363913"/>
              <a:ext cx="1158148" cy="260350"/>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Initial Value</a:t>
              </a:r>
            </a:p>
          </p:txBody>
        </p:sp>
        <p:sp>
          <p:nvSpPr>
            <p:cNvPr id="28" name="TextBox 27">
              <a:extLst>
                <a:ext uri="{FF2B5EF4-FFF2-40B4-BE49-F238E27FC236}">
                  <a16:creationId xmlns:a16="http://schemas.microsoft.com/office/drawing/2014/main" id="{759837ED-29C2-B2EC-7D3C-F7865EB11210}"/>
                </a:ext>
              </a:extLst>
            </p:cNvPr>
            <p:cNvSpPr txBox="1"/>
            <p:nvPr/>
          </p:nvSpPr>
          <p:spPr>
            <a:xfrm>
              <a:off x="2276303" y="2571750"/>
              <a:ext cx="1367702"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FILE-CONTROL</a:t>
              </a:r>
            </a:p>
          </p:txBody>
        </p:sp>
        <p:sp>
          <p:nvSpPr>
            <p:cNvPr id="29" name="TextBox 28">
              <a:extLst>
                <a:ext uri="{FF2B5EF4-FFF2-40B4-BE49-F238E27FC236}">
                  <a16:creationId xmlns:a16="http://schemas.microsoft.com/office/drawing/2014/main" id="{57AE9335-31D6-B2FF-3596-7923A1D6EA8B}"/>
                </a:ext>
              </a:extLst>
            </p:cNvPr>
            <p:cNvSpPr txBox="1"/>
            <p:nvPr/>
          </p:nvSpPr>
          <p:spPr>
            <a:xfrm>
              <a:off x="2276303" y="3074988"/>
              <a:ext cx="668654" cy="261937"/>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Select</a:t>
              </a:r>
            </a:p>
          </p:txBody>
        </p:sp>
        <p:sp>
          <p:nvSpPr>
            <p:cNvPr id="30" name="TextBox 29">
              <a:extLst>
                <a:ext uri="{FF2B5EF4-FFF2-40B4-BE49-F238E27FC236}">
                  <a16:creationId xmlns:a16="http://schemas.microsoft.com/office/drawing/2014/main" id="{7AE5B1F1-5223-7AB6-0486-E93F49C5E8FA}"/>
                </a:ext>
              </a:extLst>
            </p:cNvPr>
            <p:cNvSpPr txBox="1"/>
            <p:nvPr/>
          </p:nvSpPr>
          <p:spPr>
            <a:xfrm>
              <a:off x="1985167" y="3516313"/>
              <a:ext cx="708646" cy="260350"/>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Assign</a:t>
              </a:r>
            </a:p>
          </p:txBody>
        </p:sp>
        <p:sp>
          <p:nvSpPr>
            <p:cNvPr id="31" name="TextBox 30">
              <a:extLst>
                <a:ext uri="{FF2B5EF4-FFF2-40B4-BE49-F238E27FC236}">
                  <a16:creationId xmlns:a16="http://schemas.microsoft.com/office/drawing/2014/main" id="{E669D93D-411B-BE15-807F-C58B2A8F08A0}"/>
                </a:ext>
              </a:extLst>
            </p:cNvPr>
            <p:cNvSpPr txBox="1"/>
            <p:nvPr/>
          </p:nvSpPr>
          <p:spPr>
            <a:xfrm>
              <a:off x="2816986" y="3516313"/>
              <a:ext cx="1022178" cy="260350"/>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File Status</a:t>
              </a:r>
            </a:p>
          </p:txBody>
        </p:sp>
        <p:sp>
          <p:nvSpPr>
            <p:cNvPr id="32" name="TextBox 31">
              <a:extLst>
                <a:ext uri="{FF2B5EF4-FFF2-40B4-BE49-F238E27FC236}">
                  <a16:creationId xmlns:a16="http://schemas.microsoft.com/office/drawing/2014/main" id="{3A301175-CBE2-B5D3-BE8A-192EAB1F0C89}"/>
                </a:ext>
              </a:extLst>
            </p:cNvPr>
            <p:cNvSpPr txBox="1"/>
            <p:nvPr/>
          </p:nvSpPr>
          <p:spPr>
            <a:xfrm>
              <a:off x="2276303" y="1984375"/>
              <a:ext cx="1406094"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INPUT-OUTPUT</a:t>
              </a:r>
            </a:p>
          </p:txBody>
        </p:sp>
        <p:sp>
          <p:nvSpPr>
            <p:cNvPr id="33" name="TextBox 32">
              <a:extLst>
                <a:ext uri="{FF2B5EF4-FFF2-40B4-BE49-F238E27FC236}">
                  <a16:creationId xmlns:a16="http://schemas.microsoft.com/office/drawing/2014/main" id="{D8F676BB-F857-16FD-2F62-D9A3D0CA0CE1}"/>
                </a:ext>
              </a:extLst>
            </p:cNvPr>
            <p:cNvSpPr txBox="1"/>
            <p:nvPr/>
          </p:nvSpPr>
          <p:spPr>
            <a:xfrm>
              <a:off x="1599" y="1984375"/>
              <a:ext cx="1266924"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a:spAutoFit/>
            </a:bodyPr>
            <a:lstStyle/>
            <a:p>
              <a:pPr>
                <a:defRPr/>
              </a:pPr>
              <a:r>
                <a:rPr lang="en-US" sz="1100" dirty="0"/>
                <a:t>PROGRAM-ID</a:t>
              </a:r>
            </a:p>
          </p:txBody>
        </p:sp>
        <p:sp>
          <p:nvSpPr>
            <p:cNvPr id="34" name="TextBox 33">
              <a:extLst>
                <a:ext uri="{FF2B5EF4-FFF2-40B4-BE49-F238E27FC236}">
                  <a16:creationId xmlns:a16="http://schemas.microsoft.com/office/drawing/2014/main" id="{268CEC3D-8498-32B0-C266-F8EDAA5CAB24}"/>
                </a:ext>
              </a:extLst>
            </p:cNvPr>
            <p:cNvSpPr txBox="1"/>
            <p:nvPr/>
          </p:nvSpPr>
          <p:spPr>
            <a:xfrm>
              <a:off x="1292518" y="1984375"/>
              <a:ext cx="852614" cy="261938"/>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AUTHOR</a:t>
              </a:r>
            </a:p>
          </p:txBody>
        </p:sp>
        <p:cxnSp>
          <p:nvCxnSpPr>
            <p:cNvPr id="156700" name="Straight Connector 35">
              <a:extLst>
                <a:ext uri="{FF2B5EF4-FFF2-40B4-BE49-F238E27FC236}">
                  <a16:creationId xmlns:a16="http://schemas.microsoft.com/office/drawing/2014/main" id="{C05938B9-4177-7F40-E033-26264C438B00}"/>
                </a:ext>
              </a:extLst>
            </p:cNvPr>
            <p:cNvCxnSpPr>
              <a:cxnSpLocks noChangeShapeType="1"/>
              <a:endCxn id="33" idx="0"/>
            </p:cNvCxnSpPr>
            <p:nvPr/>
          </p:nvCxnSpPr>
          <p:spPr bwMode="auto">
            <a:xfrm flipH="1">
              <a:off x="635351" y="1709410"/>
              <a:ext cx="312725" cy="275330"/>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01" name="Straight Connector 37">
              <a:extLst>
                <a:ext uri="{FF2B5EF4-FFF2-40B4-BE49-F238E27FC236}">
                  <a16:creationId xmlns:a16="http://schemas.microsoft.com/office/drawing/2014/main" id="{5C0713BA-FD13-2441-D72D-36EC001D1CDF}"/>
                </a:ext>
              </a:extLst>
            </p:cNvPr>
            <p:cNvCxnSpPr>
              <a:cxnSpLocks noChangeShapeType="1"/>
              <a:stCxn id="8" idx="2"/>
              <a:endCxn id="34" idx="0"/>
            </p:cNvCxnSpPr>
            <p:nvPr/>
          </p:nvCxnSpPr>
          <p:spPr bwMode="auto">
            <a:xfrm>
              <a:off x="948076" y="1709410"/>
              <a:ext cx="770834" cy="275330"/>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02" name="Straight Connector 39">
              <a:extLst>
                <a:ext uri="{FF2B5EF4-FFF2-40B4-BE49-F238E27FC236}">
                  <a16:creationId xmlns:a16="http://schemas.microsoft.com/office/drawing/2014/main" id="{857E99CD-6406-16AF-4FA2-2E6BF6CECE45}"/>
                </a:ext>
              </a:extLst>
            </p:cNvPr>
            <p:cNvCxnSpPr>
              <a:cxnSpLocks noChangeShapeType="1"/>
            </p:cNvCxnSpPr>
            <p:nvPr/>
          </p:nvCxnSpPr>
          <p:spPr bwMode="auto">
            <a:xfrm>
              <a:off x="2944322" y="1709410"/>
              <a:ext cx="0" cy="240120"/>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03" name="Straight Connector 46">
              <a:extLst>
                <a:ext uri="{FF2B5EF4-FFF2-40B4-BE49-F238E27FC236}">
                  <a16:creationId xmlns:a16="http://schemas.microsoft.com/office/drawing/2014/main" id="{15DEF9F5-E237-5424-BBFC-2773698C866E}"/>
                </a:ext>
              </a:extLst>
            </p:cNvPr>
            <p:cNvCxnSpPr>
              <a:cxnSpLocks noChangeShapeType="1"/>
            </p:cNvCxnSpPr>
            <p:nvPr/>
          </p:nvCxnSpPr>
          <p:spPr bwMode="auto">
            <a:xfrm>
              <a:off x="2944322" y="2246350"/>
              <a:ext cx="0" cy="324752"/>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04" name="Straight Connector 49">
              <a:extLst>
                <a:ext uri="{FF2B5EF4-FFF2-40B4-BE49-F238E27FC236}">
                  <a16:creationId xmlns:a16="http://schemas.microsoft.com/office/drawing/2014/main" id="{88998BDF-47CD-4E46-0C40-DE97E2C4545E}"/>
                </a:ext>
              </a:extLst>
            </p:cNvPr>
            <p:cNvCxnSpPr>
              <a:cxnSpLocks noChangeShapeType="1"/>
            </p:cNvCxnSpPr>
            <p:nvPr/>
          </p:nvCxnSpPr>
          <p:spPr bwMode="auto">
            <a:xfrm>
              <a:off x="2693427" y="2833107"/>
              <a:ext cx="0" cy="252182"/>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05" name="Straight Connector 51">
              <a:extLst>
                <a:ext uri="{FF2B5EF4-FFF2-40B4-BE49-F238E27FC236}">
                  <a16:creationId xmlns:a16="http://schemas.microsoft.com/office/drawing/2014/main" id="{57807896-CB34-88D4-6D5F-2703025DAE8D}"/>
                </a:ext>
              </a:extLst>
            </p:cNvPr>
            <p:cNvCxnSpPr>
              <a:cxnSpLocks noChangeShapeType="1"/>
              <a:stCxn id="29" idx="2"/>
              <a:endCxn id="30" idx="0"/>
            </p:cNvCxnSpPr>
            <p:nvPr/>
          </p:nvCxnSpPr>
          <p:spPr bwMode="auto">
            <a:xfrm flipH="1">
              <a:off x="2339003" y="3336557"/>
              <a:ext cx="271734" cy="179093"/>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06" name="Straight Connector 53">
              <a:extLst>
                <a:ext uri="{FF2B5EF4-FFF2-40B4-BE49-F238E27FC236}">
                  <a16:creationId xmlns:a16="http://schemas.microsoft.com/office/drawing/2014/main" id="{C7D65AA2-53B0-7109-F85E-2455FEABA436}"/>
                </a:ext>
              </a:extLst>
            </p:cNvPr>
            <p:cNvCxnSpPr>
              <a:cxnSpLocks noChangeShapeType="1"/>
              <a:stCxn id="29" idx="2"/>
              <a:endCxn id="31" idx="0"/>
            </p:cNvCxnSpPr>
            <p:nvPr/>
          </p:nvCxnSpPr>
          <p:spPr bwMode="auto">
            <a:xfrm>
              <a:off x="2610737" y="3336557"/>
              <a:ext cx="716920" cy="179093"/>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TextBox 54">
              <a:extLst>
                <a:ext uri="{FF2B5EF4-FFF2-40B4-BE49-F238E27FC236}">
                  <a16:creationId xmlns:a16="http://schemas.microsoft.com/office/drawing/2014/main" id="{88F11772-1EF0-9823-235A-411EB8C36C27}"/>
                </a:ext>
              </a:extLst>
            </p:cNvPr>
            <p:cNvSpPr txBox="1"/>
            <p:nvPr/>
          </p:nvSpPr>
          <p:spPr>
            <a:xfrm>
              <a:off x="2810587" y="3929063"/>
              <a:ext cx="841417" cy="261937"/>
            </a:xfrm>
            <a:prstGeom prst="rect">
              <a:avLst/>
            </a:prstGeom>
            <a:gradFill>
              <a:gsLst>
                <a:gs pos="0">
                  <a:schemeClr val="accent1">
                    <a:lumMod val="5000"/>
                    <a:lumOff val="95000"/>
                  </a:schemeClr>
                </a:gs>
                <a:gs pos="4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mpd="thickThin">
              <a:solidFill>
                <a:schemeClr val="accent1"/>
              </a:solidFill>
            </a:ln>
          </p:spPr>
          <p:txBody>
            <a:bodyPr wrap="none">
              <a:spAutoFit/>
            </a:bodyPr>
            <a:lstStyle/>
            <a:p>
              <a:pPr>
                <a:defRPr/>
              </a:pPr>
              <a:r>
                <a:rPr lang="en-US" sz="1100" dirty="0"/>
                <a:t>Variable</a:t>
              </a:r>
            </a:p>
          </p:txBody>
        </p:sp>
        <p:cxnSp>
          <p:nvCxnSpPr>
            <p:cNvPr id="156708" name="Straight Connector 56">
              <a:extLst>
                <a:ext uri="{FF2B5EF4-FFF2-40B4-BE49-F238E27FC236}">
                  <a16:creationId xmlns:a16="http://schemas.microsoft.com/office/drawing/2014/main" id="{941A3029-23DA-3D03-A689-104EA8214644}"/>
                </a:ext>
              </a:extLst>
            </p:cNvPr>
            <p:cNvCxnSpPr>
              <a:cxnSpLocks noChangeShapeType="1"/>
              <a:stCxn id="31" idx="2"/>
            </p:cNvCxnSpPr>
            <p:nvPr/>
          </p:nvCxnSpPr>
          <p:spPr bwMode="auto">
            <a:xfrm flipH="1">
              <a:off x="3327656" y="3777260"/>
              <a:ext cx="1" cy="170928"/>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09" name="Straight Connector 58">
              <a:extLst>
                <a:ext uri="{FF2B5EF4-FFF2-40B4-BE49-F238E27FC236}">
                  <a16:creationId xmlns:a16="http://schemas.microsoft.com/office/drawing/2014/main" id="{F83F30B7-40FD-5310-A100-5979A5651038}"/>
                </a:ext>
              </a:extLst>
            </p:cNvPr>
            <p:cNvCxnSpPr>
              <a:cxnSpLocks noChangeShapeType="1"/>
              <a:stCxn id="9" idx="2"/>
            </p:cNvCxnSpPr>
            <p:nvPr/>
          </p:nvCxnSpPr>
          <p:spPr bwMode="auto">
            <a:xfrm>
              <a:off x="4366612" y="1709410"/>
              <a:ext cx="0" cy="239595"/>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0" name="Straight Connector 60">
              <a:extLst>
                <a:ext uri="{FF2B5EF4-FFF2-40B4-BE49-F238E27FC236}">
                  <a16:creationId xmlns:a16="http://schemas.microsoft.com/office/drawing/2014/main" id="{2B0F6EFF-0951-9BBD-A350-C7F2521C055C}"/>
                </a:ext>
              </a:extLst>
            </p:cNvPr>
            <p:cNvCxnSpPr>
              <a:cxnSpLocks noChangeShapeType="1"/>
            </p:cNvCxnSpPr>
            <p:nvPr/>
          </p:nvCxnSpPr>
          <p:spPr bwMode="auto">
            <a:xfrm>
              <a:off x="4566298" y="2211140"/>
              <a:ext cx="0" cy="153258"/>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1" name="Straight Connector 62">
              <a:extLst>
                <a:ext uri="{FF2B5EF4-FFF2-40B4-BE49-F238E27FC236}">
                  <a16:creationId xmlns:a16="http://schemas.microsoft.com/office/drawing/2014/main" id="{16757AEF-2FE1-C054-EB7E-CA6F474F3A76}"/>
                </a:ext>
              </a:extLst>
            </p:cNvPr>
            <p:cNvCxnSpPr>
              <a:cxnSpLocks noChangeShapeType="1"/>
              <a:stCxn id="12" idx="2"/>
            </p:cNvCxnSpPr>
            <p:nvPr/>
          </p:nvCxnSpPr>
          <p:spPr bwMode="auto">
            <a:xfrm flipH="1">
              <a:off x="4644803" y="2626008"/>
              <a:ext cx="1" cy="207099"/>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2" name="Straight Connector 64">
              <a:extLst>
                <a:ext uri="{FF2B5EF4-FFF2-40B4-BE49-F238E27FC236}">
                  <a16:creationId xmlns:a16="http://schemas.microsoft.com/office/drawing/2014/main" id="{44F5BF5D-F4AC-EE52-04DF-A412F1E2A410}"/>
                </a:ext>
              </a:extLst>
            </p:cNvPr>
            <p:cNvCxnSpPr>
              <a:cxnSpLocks noChangeShapeType="1"/>
              <a:stCxn id="12" idx="2"/>
              <a:endCxn id="20" idx="0"/>
            </p:cNvCxnSpPr>
            <p:nvPr/>
          </p:nvCxnSpPr>
          <p:spPr bwMode="auto">
            <a:xfrm>
              <a:off x="4644804" y="2626008"/>
              <a:ext cx="964976" cy="217197"/>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3" name="Straight Connector 66">
              <a:extLst>
                <a:ext uri="{FF2B5EF4-FFF2-40B4-BE49-F238E27FC236}">
                  <a16:creationId xmlns:a16="http://schemas.microsoft.com/office/drawing/2014/main" id="{DB0FD863-B1F0-8316-F2FD-94911C962D6F}"/>
                </a:ext>
              </a:extLst>
            </p:cNvPr>
            <p:cNvCxnSpPr>
              <a:cxnSpLocks noChangeShapeType="1"/>
              <a:stCxn id="20" idx="2"/>
              <a:endCxn id="22" idx="0"/>
            </p:cNvCxnSpPr>
            <p:nvPr/>
          </p:nvCxnSpPr>
          <p:spPr bwMode="auto">
            <a:xfrm flipH="1">
              <a:off x="5165638" y="3105150"/>
              <a:ext cx="444339" cy="198438"/>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4" name="Straight Connector 68">
              <a:extLst>
                <a:ext uri="{FF2B5EF4-FFF2-40B4-BE49-F238E27FC236}">
                  <a16:creationId xmlns:a16="http://schemas.microsoft.com/office/drawing/2014/main" id="{D2625F8D-A2C7-D532-F7A1-5FE312709BDB}"/>
                </a:ext>
              </a:extLst>
            </p:cNvPr>
            <p:cNvCxnSpPr>
              <a:cxnSpLocks noChangeShapeType="1"/>
              <a:stCxn id="20" idx="2"/>
            </p:cNvCxnSpPr>
            <p:nvPr/>
          </p:nvCxnSpPr>
          <p:spPr bwMode="auto">
            <a:xfrm>
              <a:off x="5609780" y="3104815"/>
              <a:ext cx="206570" cy="231742"/>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5" name="Straight Connector 70">
              <a:extLst>
                <a:ext uri="{FF2B5EF4-FFF2-40B4-BE49-F238E27FC236}">
                  <a16:creationId xmlns:a16="http://schemas.microsoft.com/office/drawing/2014/main" id="{AADCF1B8-49A4-800E-49F1-565F606CAEE9}"/>
                </a:ext>
              </a:extLst>
            </p:cNvPr>
            <p:cNvCxnSpPr>
              <a:cxnSpLocks noChangeShapeType="1"/>
              <a:stCxn id="20" idx="2"/>
            </p:cNvCxnSpPr>
            <p:nvPr/>
          </p:nvCxnSpPr>
          <p:spPr bwMode="auto">
            <a:xfrm>
              <a:off x="5609780" y="3104815"/>
              <a:ext cx="1093983" cy="258630"/>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6" name="Straight Connector 74">
              <a:extLst>
                <a:ext uri="{FF2B5EF4-FFF2-40B4-BE49-F238E27FC236}">
                  <a16:creationId xmlns:a16="http://schemas.microsoft.com/office/drawing/2014/main" id="{1358E82D-729F-A1A0-99E6-C5F81B2D594B}"/>
                </a:ext>
              </a:extLst>
            </p:cNvPr>
            <p:cNvCxnSpPr>
              <a:cxnSpLocks noChangeShapeType="1"/>
              <a:endCxn id="18" idx="0"/>
            </p:cNvCxnSpPr>
            <p:nvPr/>
          </p:nvCxnSpPr>
          <p:spPr bwMode="auto">
            <a:xfrm>
              <a:off x="7282608" y="1695275"/>
              <a:ext cx="0" cy="255636"/>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7" name="Straight Connector 78">
              <a:extLst>
                <a:ext uri="{FF2B5EF4-FFF2-40B4-BE49-F238E27FC236}">
                  <a16:creationId xmlns:a16="http://schemas.microsoft.com/office/drawing/2014/main" id="{51BBBCFC-4FFB-14AE-2D23-ED74EE01B77E}"/>
                </a:ext>
              </a:extLst>
            </p:cNvPr>
            <p:cNvCxnSpPr>
              <a:cxnSpLocks noChangeShapeType="1"/>
              <a:stCxn id="18" idx="2"/>
            </p:cNvCxnSpPr>
            <p:nvPr/>
          </p:nvCxnSpPr>
          <p:spPr bwMode="auto">
            <a:xfrm>
              <a:off x="7282608" y="2212521"/>
              <a:ext cx="0" cy="169838"/>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8" name="Straight Connector 80">
              <a:extLst>
                <a:ext uri="{FF2B5EF4-FFF2-40B4-BE49-F238E27FC236}">
                  <a16:creationId xmlns:a16="http://schemas.microsoft.com/office/drawing/2014/main" id="{6DD9DB99-CE36-E41B-C482-0C0C39508F9E}"/>
                </a:ext>
              </a:extLst>
            </p:cNvPr>
            <p:cNvCxnSpPr>
              <a:cxnSpLocks noChangeShapeType="1"/>
              <a:stCxn id="15" idx="2"/>
            </p:cNvCxnSpPr>
            <p:nvPr/>
          </p:nvCxnSpPr>
          <p:spPr bwMode="auto">
            <a:xfrm flipH="1">
              <a:off x="7625015" y="2643969"/>
              <a:ext cx="76711" cy="213231"/>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719" name="Straight Connector 83">
              <a:extLst>
                <a:ext uri="{FF2B5EF4-FFF2-40B4-BE49-F238E27FC236}">
                  <a16:creationId xmlns:a16="http://schemas.microsoft.com/office/drawing/2014/main" id="{6E0046B3-79B1-69E9-5E26-281F876CA6C7}"/>
                </a:ext>
              </a:extLst>
            </p:cNvPr>
            <p:cNvCxnSpPr>
              <a:cxnSpLocks noChangeShapeType="1"/>
              <a:stCxn id="15" idx="2"/>
            </p:cNvCxnSpPr>
            <p:nvPr/>
          </p:nvCxnSpPr>
          <p:spPr bwMode="auto">
            <a:xfrm>
              <a:off x="7701726" y="2643969"/>
              <a:ext cx="860495" cy="213231"/>
            </a:xfrm>
            <a:prstGeom prst="line">
              <a:avLst/>
            </a:prstGeom>
            <a:noFill/>
            <a:ln w="12700" cmpd="thickThin"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Rectangle 1">
            <a:extLst>
              <a:ext uri="{FF2B5EF4-FFF2-40B4-BE49-F238E27FC236}">
                <a16:creationId xmlns:a16="http://schemas.microsoft.com/office/drawing/2014/main" id="{952FF35D-CD99-E13E-CCCA-4C0ABE48E130}"/>
              </a:ext>
            </a:extLst>
          </p:cNvPr>
          <p:cNvSpPr/>
          <p:nvPr/>
        </p:nvSpPr>
        <p:spPr bwMode="auto">
          <a:xfrm>
            <a:off x="1530350" y="1524000"/>
            <a:ext cx="9137650" cy="2895600"/>
          </a:xfrm>
          <a:prstGeom prst="rect">
            <a:avLst/>
          </a:prstGeom>
          <a:solidFill>
            <a:schemeClr val="accent3">
              <a:lumMod val="95000"/>
              <a:alpha val="27000"/>
            </a:schemeClr>
          </a:solidFill>
          <a:ln w="9525" cap="flat" cmpd="sng" algn="ctr">
            <a:solidFill>
              <a:schemeClr val="tx1"/>
            </a:solidFill>
            <a:prstDash val="solid"/>
            <a:round/>
            <a:headEnd type="none" w="med" len="med"/>
            <a:tailEnd type="none" w="med" len="med"/>
          </a:ln>
          <a:effectLst/>
        </p:spPr>
        <p:txBody>
          <a:bodyPr/>
          <a:lstStyle/>
          <a:p>
            <a:pPr eaLnBrk="1" hangingPunct="1">
              <a:defRPr/>
            </a:pP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7698" name="Title 1">
            <a:extLst>
              <a:ext uri="{FF2B5EF4-FFF2-40B4-BE49-F238E27FC236}">
                <a16:creationId xmlns:a16="http://schemas.microsoft.com/office/drawing/2014/main" id="{22ACE874-BC27-D9B3-438F-8983AAE21C19}"/>
              </a:ext>
            </a:extLst>
          </p:cNvPr>
          <p:cNvSpPr>
            <a:spLocks noGrp="1" noChangeArrowheads="1"/>
          </p:cNvSpPr>
          <p:nvPr>
            <p:ph type="title"/>
          </p:nvPr>
        </p:nvSpPr>
        <p:spPr>
          <a:xfrm>
            <a:off x="1592264" y="76200"/>
            <a:ext cx="8999537" cy="533400"/>
          </a:xfrm>
        </p:spPr>
        <p:txBody>
          <a:bodyPr>
            <a:normAutofit fontScale="90000"/>
          </a:bodyPr>
          <a:lstStyle/>
          <a:p>
            <a:r>
              <a:rPr lang="en-US" altLang="en-US" b="0"/>
              <a:t>Deeper dive on the Java </a:t>
            </a:r>
            <a:r>
              <a:rPr lang="en-US" altLang="en-US"/>
              <a:t>– API Classes </a:t>
            </a:r>
          </a:p>
        </p:txBody>
      </p:sp>
      <p:sp>
        <p:nvSpPr>
          <p:cNvPr id="157699" name="Content Placeholder 2">
            <a:extLst>
              <a:ext uri="{FF2B5EF4-FFF2-40B4-BE49-F238E27FC236}">
                <a16:creationId xmlns:a16="http://schemas.microsoft.com/office/drawing/2014/main" id="{850AA125-64EF-AD1D-3DF6-224FAB2EB7D1}"/>
              </a:ext>
            </a:extLst>
          </p:cNvPr>
          <p:cNvSpPr>
            <a:spLocks noGrp="1" noChangeArrowheads="1"/>
          </p:cNvSpPr>
          <p:nvPr>
            <p:ph idx="1"/>
          </p:nvPr>
        </p:nvSpPr>
        <p:spPr>
          <a:xfrm>
            <a:off x="1530350" y="820738"/>
            <a:ext cx="9137650" cy="5334000"/>
          </a:xfrm>
        </p:spPr>
        <p:txBody>
          <a:bodyPr/>
          <a:lstStyle/>
          <a:p>
            <a:r>
              <a:rPr lang="en-US" altLang="en-US"/>
              <a:t>IDz provides ~1,000 APIs to parse your COBOL program nodes.  T</a:t>
            </a:r>
            <a:endParaRPr lang="en-US" altLang="en-US" sz="1400"/>
          </a:p>
        </p:txBody>
      </p:sp>
      <p:pic>
        <p:nvPicPr>
          <p:cNvPr id="157700" name="Picture 3">
            <a:extLst>
              <a:ext uri="{FF2B5EF4-FFF2-40B4-BE49-F238E27FC236}">
                <a16:creationId xmlns:a16="http://schemas.microsoft.com/office/drawing/2014/main" id="{35CA2523-3D85-7BD3-61DE-B8A38E21054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89100"/>
            <a:ext cx="9144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0C86ED0-F659-7AD3-4535-44BC4DAED134}"/>
              </a:ext>
            </a:extLst>
          </p:cNvPr>
          <p:cNvSpPr txBox="1"/>
          <p:nvPr/>
        </p:nvSpPr>
        <p:spPr>
          <a:xfrm>
            <a:off x="1524001" y="1281113"/>
            <a:ext cx="9172575" cy="400110"/>
          </a:xfrm>
          <a:prstGeom prst="rect">
            <a:avLst/>
          </a:prstGeom>
          <a:solidFill>
            <a:schemeClr val="bg1"/>
          </a:solidFill>
        </p:spPr>
        <p:txBody>
          <a:bodyPr>
            <a:spAutoFit/>
          </a:bodyPr>
          <a:lstStyle/>
          <a:p>
            <a:pPr>
              <a:defRPr/>
            </a:pPr>
            <a:r>
              <a:rPr lang="en-US" sz="1100" dirty="0" err="1">
                <a:solidFill>
                  <a:srgbClr val="C00000"/>
                </a:solidFill>
                <a:latin typeface="Arial Black" panose="020B0A04020102020204" pitchFamily="34" charset="0"/>
                <a:hlinkClick r:id="rId3"/>
              </a:rPr>
              <a:t>JavaDoc</a:t>
            </a:r>
            <a:r>
              <a:rPr lang="en-US" sz="1100" dirty="0">
                <a:solidFill>
                  <a:srgbClr val="C00000"/>
                </a:solidFill>
                <a:latin typeface="Arial Black" panose="020B0A04020102020204" pitchFamily="34" charset="0"/>
                <a:hlinkClick r:id="rId3"/>
              </a:rPr>
              <a:t> for the APIs:</a:t>
            </a:r>
            <a:r>
              <a:rPr lang="en-US" sz="1100" b="0" dirty="0">
                <a:solidFill>
                  <a:srgbClr val="C00000"/>
                </a:solidFill>
                <a:latin typeface="Arial Black" panose="020B0A04020102020204" pitchFamily="34" charset="0"/>
                <a:hlinkClick r:id="rId3"/>
              </a:rPr>
              <a:t>:</a:t>
            </a:r>
            <a:r>
              <a:rPr lang="en-US" sz="1100" b="0" dirty="0">
                <a:latin typeface="Arial Black" panose="020B0A04020102020204" pitchFamily="34" charset="0"/>
                <a:hlinkClick r:id="rId3"/>
              </a:rPr>
              <a:t>  </a:t>
            </a:r>
            <a:r>
              <a:rPr lang="en-US" sz="900" b="0" dirty="0">
                <a:latin typeface="+mj-lt"/>
                <a:hlinkClick r:id="rId3"/>
              </a:rPr>
              <a:t>http://www-01.ibm.com/support/knowledgecenter/SSQ2R2_9.5.0/com.ibm.rsar.analysis.codereview.cobol.doc/javadoc/cobmodelapi/index.html?cp=SSQ2R2_9.5.0</a:t>
            </a:r>
            <a:r>
              <a:rPr lang="en-US" sz="900" b="0" dirty="0">
                <a:latin typeface="+mj-lt"/>
              </a:rPr>
              <a:t> </a:t>
            </a:r>
            <a:endParaRPr lang="en-US" sz="1000" b="0" dirty="0">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748A8CCF-D795-57AD-0AA2-40808D3DA5E3}"/>
              </a:ext>
            </a:extLst>
          </p:cNvPr>
          <p:cNvSpPr>
            <a:spLocks noGrp="1" noChangeArrowheads="1"/>
          </p:cNvSpPr>
          <p:nvPr>
            <p:ph type="title"/>
          </p:nvPr>
        </p:nvSpPr>
        <p:spPr/>
        <p:txBody>
          <a:bodyPr/>
          <a:lstStyle/>
          <a:p>
            <a:pPr eaLnBrk="1" hangingPunct="1"/>
            <a:r>
              <a:rPr lang="en-US" altLang="en-US"/>
              <a:t>Software Analyzer </a:t>
            </a:r>
            <a:r>
              <a:rPr lang="en-US" altLang="en-US" b="0"/>
              <a:t>(Code Review) </a:t>
            </a:r>
            <a:r>
              <a:rPr lang="en-US" altLang="en-US"/>
              <a:t>- Introduction</a:t>
            </a:r>
          </a:p>
        </p:txBody>
      </p:sp>
      <p:sp>
        <p:nvSpPr>
          <p:cNvPr id="84995" name="Rectangle 3">
            <a:extLst>
              <a:ext uri="{FF2B5EF4-FFF2-40B4-BE49-F238E27FC236}">
                <a16:creationId xmlns:a16="http://schemas.microsoft.com/office/drawing/2014/main" id="{E3DFBF5F-2527-E515-472D-FC0AC94202ED}"/>
              </a:ext>
            </a:extLst>
          </p:cNvPr>
          <p:cNvSpPr>
            <a:spLocks noGrp="1" noChangeArrowheads="1"/>
          </p:cNvSpPr>
          <p:nvPr>
            <p:ph type="body" idx="1"/>
          </p:nvPr>
        </p:nvSpPr>
        <p:spPr>
          <a:xfrm>
            <a:off x="1676400" y="762000"/>
            <a:ext cx="8782050" cy="5791200"/>
          </a:xfrm>
        </p:spPr>
        <p:txBody>
          <a:bodyPr>
            <a:normAutofit fontScale="92500" lnSpcReduction="20000"/>
          </a:bodyPr>
          <a:lstStyle/>
          <a:p>
            <a:pPr>
              <a:defRPr/>
            </a:pPr>
            <a:r>
              <a:rPr lang="en-US" altLang="en-US" dirty="0"/>
              <a:t>“Electronic desk-checking" that provides a means for you to enforce shop development standards and coding best practices</a:t>
            </a:r>
            <a:endParaRPr lang="en-US" altLang="en-US" sz="800" dirty="0"/>
          </a:p>
          <a:p>
            <a:pPr eaLnBrk="1" hangingPunct="1">
              <a:defRPr/>
            </a:pPr>
            <a:r>
              <a:rPr lang="en-US" altLang="en-US" dirty="0"/>
              <a:t>Available for COBOL, PL/I and Java programs:</a:t>
            </a:r>
          </a:p>
          <a:p>
            <a:pPr lvl="1" eaLnBrk="1" hangingPunct="1">
              <a:buFont typeface="Webdings" panose="05030102010509060703" pitchFamily="18" charset="2"/>
              <a:buChar char="4"/>
              <a:defRPr/>
            </a:pPr>
            <a:r>
              <a:rPr lang="en-US" altLang="en-US" sz="1600" dirty="0"/>
              <a:t>Opened Interactively:</a:t>
            </a:r>
          </a:p>
          <a:p>
            <a:pPr lvl="2" eaLnBrk="1" hangingPunct="1">
              <a:defRPr/>
            </a:pPr>
            <a:r>
              <a:rPr lang="en-US" altLang="en-US" sz="1400" dirty="0"/>
              <a:t>Remote Systems Explorer</a:t>
            </a:r>
          </a:p>
          <a:p>
            <a:pPr lvl="2" eaLnBrk="1" hangingPunct="1">
              <a:defRPr/>
            </a:pPr>
            <a:r>
              <a:rPr lang="en-US" altLang="en-US" sz="1400" dirty="0"/>
              <a:t>Local Workstation projects – including a z/OS library (PDS) downloaded to a local project</a:t>
            </a:r>
          </a:p>
          <a:p>
            <a:pPr lvl="2" eaLnBrk="1" hangingPunct="1">
              <a:defRPr/>
            </a:pPr>
            <a:r>
              <a:rPr lang="en-US" altLang="en-US" sz="1400" dirty="0"/>
              <a:t>MVS SubProjects</a:t>
            </a:r>
          </a:p>
          <a:p>
            <a:pPr lvl="1" eaLnBrk="1" hangingPunct="1">
              <a:buFont typeface="Webdings" panose="05030102010509060703" pitchFamily="18" charset="2"/>
              <a:buChar char="4"/>
              <a:defRPr/>
            </a:pPr>
            <a:r>
              <a:rPr lang="en-US" altLang="en-US" sz="1600" dirty="0"/>
              <a:t>Run in batch via JCL:</a:t>
            </a:r>
          </a:p>
          <a:p>
            <a:pPr lvl="2" eaLnBrk="1" hangingPunct="1">
              <a:defRPr/>
            </a:pPr>
            <a:r>
              <a:rPr lang="en-US" altLang="en-US" sz="1400" dirty="0"/>
              <a:t>Especially applicable to supporting Continuous Integration and DevOps </a:t>
            </a:r>
          </a:p>
          <a:p>
            <a:pPr eaLnBrk="1" hangingPunct="1">
              <a:defRPr/>
            </a:pPr>
            <a:r>
              <a:rPr lang="en-US" altLang="en-US" dirty="0"/>
              <a:t>Easy to use:</a:t>
            </a:r>
          </a:p>
          <a:p>
            <a:pPr lvl="1" eaLnBrk="1" hangingPunct="1">
              <a:buFont typeface="Webdings" panose="05030102010509060703" pitchFamily="18" charset="2"/>
              <a:buChar char="4"/>
              <a:defRPr/>
            </a:pPr>
            <a:r>
              <a:rPr lang="en-US" altLang="en-US" sz="1600" dirty="0"/>
              <a:t>Context-menu accessible – and available from within Edit</a:t>
            </a:r>
          </a:p>
          <a:p>
            <a:pPr eaLnBrk="1" hangingPunct="1">
              <a:defRPr/>
            </a:pPr>
            <a:r>
              <a:rPr lang="en-US" altLang="en-US" dirty="0"/>
              <a:t>Easy to setup:</a:t>
            </a:r>
          </a:p>
          <a:p>
            <a:pPr lvl="1" eaLnBrk="1" hangingPunct="1">
              <a:buFont typeface="Webdings" panose="05030102010509060703" pitchFamily="18" charset="2"/>
              <a:buChar char="4"/>
              <a:defRPr/>
            </a:pPr>
            <a:r>
              <a:rPr lang="en-US" altLang="en-US" sz="1600" dirty="0"/>
              <a:t>Create custom rule sets configuration based on in-the-box COBOL and PL/I rules</a:t>
            </a:r>
          </a:p>
          <a:p>
            <a:pPr lvl="1" eaLnBrk="1" hangingPunct="1">
              <a:buFont typeface="Webdings" panose="05030102010509060703" pitchFamily="18" charset="2"/>
              <a:buChar char="4"/>
              <a:defRPr/>
            </a:pPr>
            <a:r>
              <a:rPr lang="en-US" altLang="en-US" sz="1600" dirty="0"/>
              <a:t>More requirements (from customers) are encouraged/gladly accepted</a:t>
            </a:r>
          </a:p>
          <a:p>
            <a:pPr>
              <a:defRPr/>
            </a:pPr>
            <a:r>
              <a:rPr lang="en-US" altLang="en-US" dirty="0"/>
              <a:t>Highly customizable:</a:t>
            </a:r>
          </a:p>
          <a:p>
            <a:pPr lvl="1" eaLnBrk="1" hangingPunct="1">
              <a:buFont typeface="Webdings" panose="05030102010509060703" pitchFamily="18" charset="2"/>
              <a:buChar char="4"/>
              <a:defRPr/>
            </a:pPr>
            <a:r>
              <a:rPr lang="en-US" altLang="en-US" sz="1600" dirty="0"/>
              <a:t>In-the-box rules customizable through Preferences</a:t>
            </a:r>
          </a:p>
          <a:p>
            <a:pPr lvl="1" eaLnBrk="1" hangingPunct="1">
              <a:buFont typeface="Webdings" panose="05030102010509060703" pitchFamily="18" charset="2"/>
              <a:buChar char="4"/>
              <a:defRPr/>
            </a:pPr>
            <a:r>
              <a:rPr lang="en-US" altLang="en-US" sz="1600" dirty="0"/>
              <a:t>Out-of-the-box rules can be added through Java/Eclipse plugins</a:t>
            </a:r>
          </a:p>
          <a:p>
            <a:pPr eaLnBrk="1" hangingPunct="1">
              <a:defRPr/>
            </a:pPr>
            <a:r>
              <a:rPr lang="en-US" altLang="en-US" dirty="0"/>
              <a:t>Considerations:</a:t>
            </a:r>
          </a:p>
          <a:p>
            <a:pPr lvl="1" eaLnBrk="1" hangingPunct="1">
              <a:buFont typeface="Webdings" panose="05030102010509060703" pitchFamily="18" charset="2"/>
              <a:buChar char="4"/>
              <a:defRPr/>
            </a:pPr>
            <a:r>
              <a:rPr lang="en-US" altLang="en-US" sz="1600" dirty="0"/>
              <a:t>Programs run through Code Review must be syntactically error-free</a:t>
            </a:r>
          </a:p>
          <a:p>
            <a:pPr lvl="1" eaLnBrk="1" hangingPunct="1">
              <a:buFont typeface="Webdings" panose="05030102010509060703" pitchFamily="18" charset="2"/>
              <a:buChar char="4"/>
              <a:defRPr/>
            </a:pPr>
            <a:r>
              <a:rPr lang="en-US" altLang="en-US" sz="1600" dirty="0"/>
              <a:t>Can run reports and export findings on standards compliance and trends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8722" name="Title 1">
            <a:extLst>
              <a:ext uri="{FF2B5EF4-FFF2-40B4-BE49-F238E27FC236}">
                <a16:creationId xmlns:a16="http://schemas.microsoft.com/office/drawing/2014/main" id="{14985B42-6BF8-8994-D6A9-3584114B18C4}"/>
              </a:ext>
            </a:extLst>
          </p:cNvPr>
          <p:cNvSpPr>
            <a:spLocks noGrp="1" noChangeArrowheads="1"/>
          </p:cNvSpPr>
          <p:nvPr>
            <p:ph type="title"/>
          </p:nvPr>
        </p:nvSpPr>
        <p:spPr>
          <a:xfrm>
            <a:off x="1592264" y="76200"/>
            <a:ext cx="8999537" cy="533400"/>
          </a:xfrm>
        </p:spPr>
        <p:txBody>
          <a:bodyPr>
            <a:normAutofit fontScale="90000"/>
          </a:bodyPr>
          <a:lstStyle/>
          <a:p>
            <a:r>
              <a:rPr lang="en-US" altLang="en-US"/>
              <a:t>Annotated custom method</a:t>
            </a:r>
          </a:p>
        </p:txBody>
      </p:sp>
      <p:pic>
        <p:nvPicPr>
          <p:cNvPr id="158723" name="Picture 4">
            <a:extLst>
              <a:ext uri="{FF2B5EF4-FFF2-40B4-BE49-F238E27FC236}">
                <a16:creationId xmlns:a16="http://schemas.microsoft.com/office/drawing/2014/main" id="{A70C816E-5EBD-C708-8168-8DEBD6E9CEC0}"/>
              </a:ext>
            </a:extLst>
          </p:cNvPr>
          <p:cNvPicPr>
            <a:picLocks noChangeAspect="1"/>
          </p:cNvPicPr>
          <p:nvPr/>
        </p:nvPicPr>
        <p:blipFill>
          <a:blip r:embed="rId3">
            <a:extLst>
              <a:ext uri="{28A0092B-C50C-407E-A947-70E740481C1C}">
                <a14:useLocalDpi xmlns:a14="http://schemas.microsoft.com/office/drawing/2010/main" val="0"/>
              </a:ext>
            </a:extLst>
          </a:blip>
          <a:srcRect l="-2113"/>
          <a:stretch>
            <a:fillRect/>
          </a:stretch>
        </p:blipFill>
        <p:spPr bwMode="auto">
          <a:xfrm>
            <a:off x="1400176" y="685800"/>
            <a:ext cx="5991225"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9F082BE4-FE54-4F0C-476E-BFF7F3B77641}"/>
              </a:ext>
            </a:extLst>
          </p:cNvPr>
          <p:cNvSpPr>
            <a:spLocks noGrp="1"/>
          </p:cNvSpPr>
          <p:nvPr>
            <p:ph idx="1"/>
          </p:nvPr>
        </p:nvSpPr>
        <p:spPr>
          <a:xfrm>
            <a:off x="7391400" y="1125538"/>
            <a:ext cx="3276600" cy="5580062"/>
          </a:xfrm>
          <a:solidFill>
            <a:schemeClr val="tx1"/>
          </a:solidFill>
        </p:spPr>
        <p:txBody>
          <a:bodyPr>
            <a:normAutofit fontScale="85000" lnSpcReduction="20000"/>
          </a:bodyPr>
          <a:lstStyle/>
          <a:p>
            <a:pPr>
              <a:defRPr/>
            </a:pPr>
            <a:r>
              <a:rPr lang="en-US" sz="1200" b="1" dirty="0">
                <a:solidFill>
                  <a:srgbClr val="33CC33"/>
                </a:solidFill>
                <a:sym typeface="Wingdings" panose="05000000000000000000" pitchFamily="2" charset="2"/>
              </a:rPr>
              <a:t> </a:t>
            </a:r>
            <a:r>
              <a:rPr lang="en-US" sz="1200" b="1" dirty="0">
                <a:solidFill>
                  <a:srgbClr val="FFFF00"/>
                </a:solidFill>
              </a:rPr>
              <a:t>package</a:t>
            </a:r>
            <a:r>
              <a:rPr lang="en-US" sz="1200" dirty="0">
                <a:solidFill>
                  <a:srgbClr val="33CC33"/>
                </a:solidFill>
              </a:rPr>
              <a:t> </a:t>
            </a:r>
            <a:r>
              <a:rPr lang="en-US" sz="1200" dirty="0">
                <a:solidFill>
                  <a:srgbClr val="33CC33"/>
                </a:solidFill>
                <a:sym typeface="Wingdings" panose="05000000000000000000" pitchFamily="2" charset="2"/>
              </a:rPr>
              <a:t>/ library (a collection of Classes)</a:t>
            </a:r>
          </a:p>
          <a:p>
            <a:pPr>
              <a:buFont typeface="Wingdings" pitchFamily="2" charset="2"/>
              <a:buChar char="ç"/>
              <a:defRPr/>
            </a:pPr>
            <a:endParaRPr lang="en-US" sz="300" dirty="0">
              <a:solidFill>
                <a:srgbClr val="33CC33"/>
              </a:solidFill>
              <a:sym typeface="Wingdings" panose="05000000000000000000" pitchFamily="2" charset="2"/>
            </a:endParaRPr>
          </a:p>
          <a:p>
            <a:pPr>
              <a:defRPr/>
            </a:pPr>
            <a:r>
              <a:rPr lang="en-US" sz="1200" b="1" dirty="0">
                <a:solidFill>
                  <a:srgbClr val="33CC33"/>
                </a:solidFill>
                <a:sym typeface="Wingdings" panose="05000000000000000000" pitchFamily="2" charset="2"/>
              </a:rPr>
              <a:t> </a:t>
            </a:r>
            <a:r>
              <a:rPr lang="en-US" sz="1200" b="1" dirty="0">
                <a:solidFill>
                  <a:srgbClr val="FFFF00"/>
                </a:solidFill>
                <a:sym typeface="Wingdings" panose="05000000000000000000" pitchFamily="2" charset="2"/>
              </a:rPr>
              <a:t>import</a:t>
            </a:r>
            <a:r>
              <a:rPr lang="en-US" sz="1200" dirty="0">
                <a:solidFill>
                  <a:srgbClr val="33CC33"/>
                </a:solidFill>
                <a:sym typeface="Wingdings" panose="05000000000000000000" pitchFamily="2" charset="2"/>
              </a:rPr>
              <a:t> / COPY or Include statement </a:t>
            </a:r>
          </a:p>
          <a:p>
            <a:pPr>
              <a:buFont typeface="Wingdings" pitchFamily="2" charset="2"/>
              <a:buChar char="ç"/>
              <a:defRPr/>
            </a:pPr>
            <a:endParaRPr lang="en-US" sz="1050" dirty="0">
              <a:solidFill>
                <a:srgbClr val="33CC33"/>
              </a:solidFill>
              <a:sym typeface="Wingdings" panose="05000000000000000000" pitchFamily="2" charset="2"/>
            </a:endParaRPr>
          </a:p>
          <a:p>
            <a:pPr lvl="1">
              <a:buFont typeface="Wingdings" panose="05000000000000000000" pitchFamily="2" charset="2"/>
              <a:buChar char="ç"/>
              <a:defRPr/>
            </a:pPr>
            <a:r>
              <a:rPr lang="en-US" sz="1200" b="1" dirty="0">
                <a:solidFill>
                  <a:srgbClr val="FFFF00"/>
                </a:solidFill>
                <a:sym typeface="Wingdings" panose="05000000000000000000" pitchFamily="2" charset="2"/>
              </a:rPr>
              <a:t>class</a:t>
            </a:r>
            <a:r>
              <a:rPr lang="en-US" sz="1200" dirty="0">
                <a:solidFill>
                  <a:srgbClr val="33CC33"/>
                </a:solidFill>
                <a:sym typeface="Wingdings" panose="05000000000000000000" pitchFamily="2" charset="2"/>
              </a:rPr>
              <a:t> (named </a:t>
            </a:r>
            <a:r>
              <a:rPr lang="en-US" sz="1200" b="1" dirty="0">
                <a:solidFill>
                  <a:srgbClr val="FFFF00"/>
                </a:solidFill>
                <a:sym typeface="Wingdings" panose="05000000000000000000" pitchFamily="2" charset="2"/>
              </a:rPr>
              <a:t>CobolRule</a:t>
            </a:r>
            <a:r>
              <a:rPr lang="en-US" sz="1200" dirty="0">
                <a:solidFill>
                  <a:srgbClr val="33CC33"/>
                </a:solidFill>
                <a:sym typeface="Wingdings" panose="05000000000000000000" pitchFamily="2" charset="2"/>
              </a:rPr>
              <a:t> / Module</a:t>
            </a:r>
          </a:p>
          <a:p>
            <a:pPr>
              <a:buFont typeface="Wingdings" pitchFamily="2" charset="2"/>
              <a:buChar char="ç"/>
              <a:defRPr/>
            </a:pPr>
            <a:endParaRPr lang="en-US" sz="1200" dirty="0">
              <a:solidFill>
                <a:srgbClr val="33CC33"/>
              </a:solidFill>
              <a:sym typeface="Wingdings" panose="05000000000000000000" pitchFamily="2" charset="2"/>
            </a:endParaRPr>
          </a:p>
          <a:p>
            <a:pPr>
              <a:defRPr/>
            </a:pPr>
            <a:r>
              <a:rPr lang="en-US" sz="1200" dirty="0">
                <a:solidFill>
                  <a:srgbClr val="33CC33"/>
                </a:solidFill>
                <a:sym typeface="Wingdings" panose="05000000000000000000" pitchFamily="2" charset="2"/>
              </a:rPr>
              <a:t> </a:t>
            </a:r>
            <a:r>
              <a:rPr lang="en-US" sz="1200" b="1" dirty="0">
                <a:solidFill>
                  <a:srgbClr val="FFFF00"/>
                </a:solidFill>
                <a:sym typeface="Wingdings" panose="05000000000000000000" pitchFamily="2" charset="2"/>
              </a:rPr>
              <a:t>method</a:t>
            </a:r>
            <a:r>
              <a:rPr lang="en-US" sz="1200" dirty="0">
                <a:solidFill>
                  <a:srgbClr val="33CC33"/>
                </a:solidFill>
                <a:sym typeface="Wingdings" panose="05000000000000000000" pitchFamily="2" charset="2"/>
              </a:rPr>
              <a:t> (named </a:t>
            </a:r>
            <a:r>
              <a:rPr lang="en-US" sz="1200" b="1" dirty="0">
                <a:solidFill>
                  <a:srgbClr val="FFFF00"/>
                </a:solidFill>
                <a:sym typeface="Wingdings" panose="05000000000000000000" pitchFamily="2" charset="2"/>
              </a:rPr>
              <a:t>performRule</a:t>
            </a:r>
            <a:r>
              <a:rPr lang="en-US" sz="1200" dirty="0">
                <a:solidFill>
                  <a:srgbClr val="33CC33"/>
                </a:solidFill>
                <a:sym typeface="Wingdings" panose="05000000000000000000" pitchFamily="2" charset="2"/>
              </a:rPr>
              <a:t>) / Subroutine: Entry Using ASTNode  (an element of your program) – Returning a </a:t>
            </a:r>
            <a:r>
              <a:rPr lang="en-US" sz="1200" b="1" dirty="0">
                <a:solidFill>
                  <a:srgbClr val="FFFF00"/>
                </a:solidFill>
                <a:sym typeface="Wingdings" panose="05000000000000000000" pitchFamily="2" charset="2"/>
              </a:rPr>
              <a:t>List</a:t>
            </a:r>
            <a:r>
              <a:rPr lang="en-US" sz="1200" dirty="0">
                <a:solidFill>
                  <a:srgbClr val="33CC33"/>
                </a:solidFill>
                <a:sym typeface="Wingdings" panose="05000000000000000000" pitchFamily="2" charset="2"/>
              </a:rPr>
              <a:t> (an array)</a:t>
            </a:r>
            <a:endParaRPr lang="en-US" sz="1100" dirty="0">
              <a:solidFill>
                <a:srgbClr val="33CC33"/>
              </a:solidFill>
              <a:sym typeface="Wingdings" panose="05000000000000000000" pitchFamily="2" charset="2"/>
            </a:endParaRPr>
          </a:p>
          <a:p>
            <a:pPr>
              <a:defRPr/>
            </a:pPr>
            <a:r>
              <a:rPr lang="en-US" sz="1200" dirty="0">
                <a:solidFill>
                  <a:srgbClr val="33CC33"/>
                </a:solidFill>
                <a:sym typeface="Wingdings" panose="05000000000000000000" pitchFamily="2" charset="2"/>
              </a:rPr>
              <a:t> </a:t>
            </a:r>
            <a:r>
              <a:rPr lang="en-US" sz="1200" b="1" dirty="0">
                <a:solidFill>
                  <a:srgbClr val="FFFF00"/>
                </a:solidFill>
                <a:sym typeface="Wingdings" panose="05000000000000000000" pitchFamily="2" charset="2"/>
              </a:rPr>
              <a:t>new</a:t>
            </a:r>
            <a:r>
              <a:rPr lang="en-US" sz="1200" dirty="0">
                <a:solidFill>
                  <a:srgbClr val="33CC33"/>
                </a:solidFill>
                <a:sym typeface="Wingdings" panose="05000000000000000000" pitchFamily="2" charset="2"/>
              </a:rPr>
              <a:t> / Declare a new Module</a:t>
            </a:r>
          </a:p>
          <a:p>
            <a:pPr>
              <a:defRPr/>
            </a:pPr>
            <a:r>
              <a:rPr lang="en-US" sz="1200" dirty="0">
                <a:solidFill>
                  <a:srgbClr val="33CC33"/>
                </a:solidFill>
                <a:sym typeface="Wingdings" panose="05000000000000000000" pitchFamily="2" charset="2"/>
              </a:rPr>
              <a:t> </a:t>
            </a:r>
            <a:r>
              <a:rPr lang="en-US" sz="1200" b="1" dirty="0">
                <a:solidFill>
                  <a:srgbClr val="FFFF00"/>
                </a:solidFill>
                <a:sym typeface="Wingdings" panose="05000000000000000000" pitchFamily="2" charset="2"/>
              </a:rPr>
              <a:t>adapter</a:t>
            </a:r>
            <a:r>
              <a:rPr lang="en-US" sz="1200" dirty="0">
                <a:solidFill>
                  <a:srgbClr val="33CC33"/>
                </a:solidFill>
                <a:sym typeface="Wingdings" panose="05000000000000000000" pitchFamily="2" charset="2"/>
              </a:rPr>
              <a:t> / a java class used to allow the baseNode and AbstractCOBOLVisitor classes to work together</a:t>
            </a:r>
          </a:p>
          <a:p>
            <a:pPr>
              <a:defRPr/>
            </a:pPr>
            <a:endParaRPr lang="en-US" sz="400" dirty="0">
              <a:solidFill>
                <a:srgbClr val="33CC33"/>
              </a:solidFill>
              <a:sym typeface="Wingdings" panose="05000000000000000000" pitchFamily="2" charset="2"/>
            </a:endParaRPr>
          </a:p>
          <a:p>
            <a:pPr>
              <a:defRPr/>
            </a:pPr>
            <a:r>
              <a:rPr lang="en-US" sz="1200" dirty="0">
                <a:solidFill>
                  <a:srgbClr val="33CC33"/>
                </a:solidFill>
                <a:sym typeface="Wingdings" panose="05000000000000000000" pitchFamily="2" charset="2"/>
              </a:rPr>
              <a:t> </a:t>
            </a:r>
            <a:r>
              <a:rPr lang="en-US" sz="1200" b="1" dirty="0" err="1">
                <a:solidFill>
                  <a:srgbClr val="FFFF00"/>
                </a:solidFill>
                <a:sym typeface="Wingdings" panose="05000000000000000000" pitchFamily="2" charset="2"/>
              </a:rPr>
              <a:t>unimplementedVisitor</a:t>
            </a:r>
            <a:r>
              <a:rPr lang="en-US" sz="1200" dirty="0">
                <a:solidFill>
                  <a:srgbClr val="33CC33"/>
                </a:solidFill>
                <a:sym typeface="Wingdings" panose="05000000000000000000" pitchFamily="2" charset="2"/>
              </a:rPr>
              <a:t> (method) / READY TRACE</a:t>
            </a:r>
          </a:p>
          <a:p>
            <a:pPr>
              <a:defRPr/>
            </a:pPr>
            <a:endParaRPr lang="en-US" sz="800" dirty="0">
              <a:solidFill>
                <a:srgbClr val="33CC33"/>
              </a:solidFill>
              <a:sym typeface="Wingdings" panose="05000000000000000000" pitchFamily="2" charset="2"/>
            </a:endParaRPr>
          </a:p>
          <a:p>
            <a:pPr>
              <a:defRPr/>
            </a:pPr>
            <a:r>
              <a:rPr lang="en-US" sz="1200" dirty="0">
                <a:solidFill>
                  <a:srgbClr val="33CC33"/>
                </a:solidFill>
                <a:sym typeface="Wingdings" panose="05000000000000000000" pitchFamily="2" charset="2"/>
              </a:rPr>
              <a:t> </a:t>
            </a:r>
            <a:r>
              <a:rPr lang="en-US" sz="1200" b="1" dirty="0">
                <a:solidFill>
                  <a:srgbClr val="FFFF00"/>
                </a:solidFill>
                <a:sym typeface="Wingdings" panose="05000000000000000000" pitchFamily="2" charset="2"/>
              </a:rPr>
              <a:t>method</a:t>
            </a:r>
            <a:r>
              <a:rPr lang="en-US" sz="1200" dirty="0">
                <a:solidFill>
                  <a:srgbClr val="33CC33"/>
                </a:solidFill>
                <a:sym typeface="Wingdings" panose="05000000000000000000" pitchFamily="2" charset="2"/>
              </a:rPr>
              <a:t> (named </a:t>
            </a:r>
            <a:r>
              <a:rPr lang="en-US" sz="1200" b="1" dirty="0">
                <a:solidFill>
                  <a:srgbClr val="FFFF00"/>
                </a:solidFill>
                <a:sym typeface="Wingdings" panose="05000000000000000000" pitchFamily="2" charset="2"/>
              </a:rPr>
              <a:t>visit</a:t>
            </a:r>
            <a:r>
              <a:rPr lang="en-US" sz="1200" dirty="0">
                <a:solidFill>
                  <a:srgbClr val="33CC33"/>
                </a:solidFill>
                <a:sym typeface="Wingdings" panose="05000000000000000000" pitchFamily="2" charset="2"/>
              </a:rPr>
              <a:t>) / Subroutine / Entry Using ExecCicsStmt  (every CICS Statement in your program) – Returning a </a:t>
            </a:r>
            <a:r>
              <a:rPr lang="en-US" sz="1200" b="1" dirty="0">
                <a:solidFill>
                  <a:srgbClr val="FFFF00"/>
                </a:solidFill>
                <a:sym typeface="Wingdings" panose="05000000000000000000" pitchFamily="2" charset="2"/>
              </a:rPr>
              <a:t>boolean</a:t>
            </a:r>
            <a:r>
              <a:rPr lang="en-US" sz="1200" dirty="0">
                <a:solidFill>
                  <a:srgbClr val="33CC33"/>
                </a:solidFill>
                <a:sym typeface="Wingdings" panose="05000000000000000000" pitchFamily="2" charset="2"/>
              </a:rPr>
              <a:t> (T/F)</a:t>
            </a:r>
          </a:p>
          <a:p>
            <a:pPr>
              <a:defRPr/>
            </a:pPr>
            <a:r>
              <a:rPr lang="en-US" sz="1100" dirty="0">
                <a:solidFill>
                  <a:srgbClr val="33CC33"/>
                </a:solidFill>
                <a:sym typeface="Wingdings" panose="05000000000000000000" pitchFamily="2" charset="2"/>
              </a:rPr>
              <a:t> </a:t>
            </a:r>
            <a:r>
              <a:rPr lang="en-US" sz="1100" b="1" dirty="0">
                <a:solidFill>
                  <a:srgbClr val="FFFF00"/>
                </a:solidFill>
                <a:sym typeface="Wingdings" panose="05000000000000000000" pitchFamily="2" charset="2"/>
              </a:rPr>
              <a:t>If </a:t>
            </a:r>
            <a:r>
              <a:rPr lang="en-US" sz="1100" dirty="0">
                <a:solidFill>
                  <a:srgbClr val="33CC33"/>
                </a:solidFill>
                <a:sym typeface="Wingdings" panose="05000000000000000000" pitchFamily="2" charset="2"/>
              </a:rPr>
              <a:t>– standard IF/THEN/ELSE – “If the CICS statement passed into the visit method is of type Link or XCTL then”</a:t>
            </a:r>
          </a:p>
          <a:p>
            <a:pPr>
              <a:defRPr/>
            </a:pPr>
            <a:r>
              <a:rPr lang="en-US" sz="1100" dirty="0">
                <a:solidFill>
                  <a:srgbClr val="33CC33"/>
                </a:solidFill>
                <a:sym typeface="Wingdings" panose="05000000000000000000" pitchFamily="2" charset="2"/>
              </a:rPr>
              <a:t>- Add the statement to the List </a:t>
            </a:r>
          </a:p>
          <a:p>
            <a:pPr>
              <a:defRPr/>
            </a:pPr>
            <a:r>
              <a:rPr lang="en-US" sz="1100" dirty="0">
                <a:solidFill>
                  <a:srgbClr val="33CC33"/>
                </a:solidFill>
                <a:sym typeface="Wingdings" panose="05000000000000000000" pitchFamily="2" charset="2"/>
              </a:rPr>
              <a:t>- Return with a True value </a:t>
            </a:r>
          </a:p>
          <a:p>
            <a:pPr>
              <a:defRPr/>
            </a:pPr>
            <a:endParaRPr lang="en-US" sz="1100" dirty="0">
              <a:solidFill>
                <a:srgbClr val="33CC33"/>
              </a:solidFill>
              <a:sym typeface="Wingdings" panose="05000000000000000000" pitchFamily="2" charset="2"/>
            </a:endParaRPr>
          </a:p>
          <a:p>
            <a:pPr>
              <a:defRPr/>
            </a:pPr>
            <a:r>
              <a:rPr lang="en-US" sz="1200" dirty="0">
                <a:solidFill>
                  <a:srgbClr val="33CC33"/>
                </a:solidFill>
                <a:sym typeface="Wingdings" panose="05000000000000000000" pitchFamily="2" charset="2"/>
              </a:rPr>
              <a:t>//End of </a:t>
            </a:r>
            <a:r>
              <a:rPr lang="en-US" sz="1200" dirty="0">
                <a:solidFill>
                  <a:srgbClr val="FFFF00"/>
                </a:solidFill>
                <a:sym typeface="Wingdings" panose="05000000000000000000" pitchFamily="2" charset="2"/>
              </a:rPr>
              <a:t>performRule</a:t>
            </a:r>
            <a:r>
              <a:rPr lang="en-US" sz="1200" dirty="0">
                <a:solidFill>
                  <a:srgbClr val="33CC33"/>
                </a:solidFill>
                <a:sym typeface="Wingdings" panose="05000000000000000000" pitchFamily="2" charset="2"/>
              </a:rPr>
              <a:t> method – </a:t>
            </a:r>
            <a:r>
              <a:rPr lang="en-US" sz="1200" dirty="0">
                <a:solidFill>
                  <a:srgbClr val="FFFF00"/>
                </a:solidFill>
                <a:sym typeface="Wingdings" panose="05000000000000000000" pitchFamily="2" charset="2"/>
              </a:rPr>
              <a:t>return</a:t>
            </a:r>
            <a:r>
              <a:rPr lang="en-US" sz="1200" dirty="0">
                <a:solidFill>
                  <a:srgbClr val="33CC33"/>
                </a:solidFill>
                <a:sym typeface="Wingdings" panose="05000000000000000000" pitchFamily="2" charset="2"/>
              </a:rPr>
              <a:t> the List of </a:t>
            </a:r>
            <a:r>
              <a:rPr lang="en-US" sz="1200" dirty="0">
                <a:solidFill>
                  <a:srgbClr val="FFFF00"/>
                </a:solidFill>
                <a:sym typeface="Wingdings" panose="05000000000000000000" pitchFamily="2" charset="2"/>
              </a:rPr>
              <a:t>nodes</a:t>
            </a:r>
            <a:r>
              <a:rPr lang="en-US" sz="1200" dirty="0">
                <a:solidFill>
                  <a:srgbClr val="33CC33"/>
                </a:solidFill>
                <a:sym typeface="Wingdings" panose="05000000000000000000" pitchFamily="2" charset="2"/>
              </a:rPr>
              <a:t>  - language elements - that were added during the </a:t>
            </a:r>
            <a:r>
              <a:rPr lang="en-US" sz="1200" dirty="0">
                <a:solidFill>
                  <a:srgbClr val="FFFF00"/>
                </a:solidFill>
                <a:sym typeface="Wingdings" panose="05000000000000000000" pitchFamily="2" charset="2"/>
              </a:rPr>
              <a:t>visit</a:t>
            </a:r>
            <a:r>
              <a:rPr lang="en-US" sz="1200" dirty="0">
                <a:solidFill>
                  <a:srgbClr val="33CC33"/>
                </a:solidFill>
                <a:sym typeface="Wingdings" panose="05000000000000000000" pitchFamily="2" charset="2"/>
              </a:rPr>
              <a:t> method</a:t>
            </a:r>
          </a:p>
          <a:p>
            <a:pPr>
              <a:defRPr/>
            </a:pPr>
            <a:endParaRPr lang="en-US" sz="1000" dirty="0">
              <a:solidFill>
                <a:srgbClr val="33CC33"/>
              </a:solidFill>
              <a:sym typeface="Wingdings" panose="05000000000000000000" pitchFamily="2" charset="2"/>
            </a:endParaRPr>
          </a:p>
          <a:p>
            <a:pPr>
              <a:defRPr/>
            </a:pPr>
            <a:r>
              <a:rPr lang="en-US" sz="1200" dirty="0">
                <a:solidFill>
                  <a:srgbClr val="33CC33"/>
                </a:solidFill>
                <a:sym typeface="Wingdings" panose="05000000000000000000" pitchFamily="2" charset="2"/>
              </a:rPr>
              <a:t>//End of </a:t>
            </a:r>
            <a:r>
              <a:rPr lang="en-US" sz="1200" dirty="0">
                <a:solidFill>
                  <a:srgbClr val="FFFF00"/>
                </a:solidFill>
                <a:sym typeface="Wingdings" panose="05000000000000000000" pitchFamily="2" charset="2"/>
              </a:rPr>
              <a:t>CobolRule</a:t>
            </a:r>
            <a:r>
              <a:rPr lang="en-US" sz="1200" dirty="0">
                <a:solidFill>
                  <a:srgbClr val="33CC33"/>
                </a:solidFill>
                <a:sym typeface="Wingdings" panose="05000000000000000000" pitchFamily="2" charset="2"/>
              </a:rPr>
              <a:t> class</a:t>
            </a:r>
          </a:p>
        </p:txBody>
      </p:sp>
      <p:sp>
        <p:nvSpPr>
          <p:cNvPr id="158725" name="TextBox 3">
            <a:extLst>
              <a:ext uri="{FF2B5EF4-FFF2-40B4-BE49-F238E27FC236}">
                <a16:creationId xmlns:a16="http://schemas.microsoft.com/office/drawing/2014/main" id="{F351D8E9-B5D8-829B-26E8-DB7ECAE4AE08}"/>
              </a:ext>
            </a:extLst>
          </p:cNvPr>
          <p:cNvSpPr txBox="1">
            <a:spLocks noChangeArrowheads="1"/>
          </p:cNvSpPr>
          <p:nvPr/>
        </p:nvSpPr>
        <p:spPr bwMode="auto">
          <a:xfrm>
            <a:off x="2286000" y="6429376"/>
            <a:ext cx="31511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a:t>Note: AST </a:t>
            </a:r>
            <a:r>
              <a:rPr lang="en-US" altLang="en-US" sz="1200" b="0"/>
              <a:t>== “Abstract Syntax Tree”</a:t>
            </a:r>
          </a:p>
        </p:txBody>
      </p:sp>
      <p:sp>
        <p:nvSpPr>
          <p:cNvPr id="6" name="Rectangle 5">
            <a:extLst>
              <a:ext uri="{FF2B5EF4-FFF2-40B4-BE49-F238E27FC236}">
                <a16:creationId xmlns:a16="http://schemas.microsoft.com/office/drawing/2014/main" id="{0206CD42-2B41-6216-2662-813D190E2D9E}"/>
              </a:ext>
            </a:extLst>
          </p:cNvPr>
          <p:cNvSpPr/>
          <p:nvPr/>
        </p:nvSpPr>
        <p:spPr>
          <a:xfrm>
            <a:off x="7447132" y="695980"/>
            <a:ext cx="3068468" cy="523220"/>
          </a:xfrm>
          <a:prstGeom prst="rect">
            <a:avLst/>
          </a:prstGeom>
          <a:noFill/>
        </p:spPr>
        <p:txBody>
          <a:bodyPr wrap="none">
            <a:spAutoFit/>
          </a:bodyPr>
          <a:lstStyle/>
          <a:p>
            <a:pPr algn="ctr">
              <a:defRPr/>
            </a:pPr>
            <a:r>
              <a:rPr lang="en-US" sz="28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Hardcore Java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0770" name="Title 1">
            <a:extLst>
              <a:ext uri="{FF2B5EF4-FFF2-40B4-BE49-F238E27FC236}">
                <a16:creationId xmlns:a16="http://schemas.microsoft.com/office/drawing/2014/main" id="{BA1261AD-ACDC-5320-6172-9858A8D92271}"/>
              </a:ext>
            </a:extLst>
          </p:cNvPr>
          <p:cNvSpPr>
            <a:spLocks noGrp="1" noChangeArrowheads="1"/>
          </p:cNvSpPr>
          <p:nvPr>
            <p:ph type="title"/>
          </p:nvPr>
        </p:nvSpPr>
        <p:spPr>
          <a:xfrm>
            <a:off x="1524000" y="76200"/>
            <a:ext cx="8999538" cy="533400"/>
          </a:xfrm>
        </p:spPr>
        <p:txBody>
          <a:bodyPr>
            <a:normAutofit fontScale="90000"/>
          </a:bodyPr>
          <a:lstStyle/>
          <a:p>
            <a:r>
              <a:rPr lang="en-US" altLang="en-US"/>
              <a:t>Types of custom COBOL Rules – and the APIs</a:t>
            </a:r>
          </a:p>
        </p:txBody>
      </p:sp>
      <p:sp>
        <p:nvSpPr>
          <p:cNvPr id="160771" name="Content Placeholder 2">
            <a:extLst>
              <a:ext uri="{FF2B5EF4-FFF2-40B4-BE49-F238E27FC236}">
                <a16:creationId xmlns:a16="http://schemas.microsoft.com/office/drawing/2014/main" id="{30AE8871-E224-8823-394C-CD24F608C82E}"/>
              </a:ext>
            </a:extLst>
          </p:cNvPr>
          <p:cNvSpPr>
            <a:spLocks noGrp="1" noChangeArrowheads="1"/>
          </p:cNvSpPr>
          <p:nvPr>
            <p:ph idx="1"/>
          </p:nvPr>
        </p:nvSpPr>
        <p:spPr>
          <a:xfrm>
            <a:off x="1530350" y="820738"/>
            <a:ext cx="9137650" cy="5884862"/>
          </a:xfrm>
        </p:spPr>
        <p:txBody>
          <a:bodyPr/>
          <a:lstStyle/>
          <a:p>
            <a:r>
              <a:rPr lang="en-US" altLang="en-US"/>
              <a:t>Consider that there are three levels or types of custom COBOL rule requirements:</a:t>
            </a:r>
            <a:endParaRPr lang="en-US" altLang="en-US" sz="1400"/>
          </a:p>
        </p:txBody>
      </p:sp>
      <p:graphicFrame>
        <p:nvGraphicFramePr>
          <p:cNvPr id="5" name="Diagram 4">
            <a:extLst>
              <a:ext uri="{FF2B5EF4-FFF2-40B4-BE49-F238E27FC236}">
                <a16:creationId xmlns:a16="http://schemas.microsoft.com/office/drawing/2014/main" id="{0767A230-88C8-2F19-C98C-683E17AEF9E5}"/>
              </a:ext>
            </a:extLst>
          </p:cNvPr>
          <p:cNvGraphicFramePr/>
          <p:nvPr/>
        </p:nvGraphicFramePr>
        <p:xfrm>
          <a:off x="1524001" y="1397000"/>
          <a:ext cx="5262562"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0773" name="TextBox 5">
            <a:extLst>
              <a:ext uri="{FF2B5EF4-FFF2-40B4-BE49-F238E27FC236}">
                <a16:creationId xmlns:a16="http://schemas.microsoft.com/office/drawing/2014/main" id="{3FBEE9CD-C0EF-FEA9-3DA5-1BD6A0858E16}"/>
              </a:ext>
            </a:extLst>
          </p:cNvPr>
          <p:cNvSpPr txBox="1">
            <a:spLocks noChangeArrowheads="1"/>
          </p:cNvSpPr>
          <p:nvPr/>
        </p:nvSpPr>
        <p:spPr bwMode="auto">
          <a:xfrm>
            <a:off x="1778000" y="6265864"/>
            <a:ext cx="4622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ctr"/>
            <a:r>
              <a:rPr lang="en-US" altLang="en-US" sz="1200">
                <a:latin typeface="Arial Black" panose="020B0604020202020204" pitchFamily="34" charset="0"/>
              </a:rPr>
              <a:t>Evaluate standalone elements (nodes) in a COBOL program for violations of coding standards</a:t>
            </a:r>
            <a:r>
              <a:rPr lang="en-US" altLang="en-US" sz="1200"/>
              <a:t> </a:t>
            </a:r>
          </a:p>
        </p:txBody>
      </p:sp>
      <p:sp>
        <p:nvSpPr>
          <p:cNvPr id="44038" name="TextBox 50">
            <a:extLst>
              <a:ext uri="{FF2B5EF4-FFF2-40B4-BE49-F238E27FC236}">
                <a16:creationId xmlns:a16="http://schemas.microsoft.com/office/drawing/2014/main" id="{61C25634-FF88-7E37-8CDF-1115F42FA31D}"/>
              </a:ext>
            </a:extLst>
          </p:cNvPr>
          <p:cNvSpPr txBox="1">
            <a:spLocks noChangeArrowheads="1"/>
          </p:cNvSpPr>
          <p:nvPr/>
        </p:nvSpPr>
        <p:spPr bwMode="auto">
          <a:xfrm>
            <a:off x="2601914" y="4572000"/>
            <a:ext cx="3106737" cy="254000"/>
          </a:xfrm>
          <a:prstGeom prst="rect">
            <a:avLst/>
          </a:prstGeom>
          <a:noFill/>
          <a:ln>
            <a:noFill/>
          </a:ln>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defRPr/>
            </a:pPr>
            <a:r>
              <a:rPr lang="en-US" altLang="en-US" sz="1050" dirty="0">
                <a:latin typeface="Arial Black" panose="020B0A04020102020204" pitchFamily="34" charset="0"/>
              </a:rPr>
              <a:t>Evaluate related COBOL program nodes</a:t>
            </a:r>
            <a:endParaRPr lang="en-US" altLang="en-US" sz="1050" dirty="0"/>
          </a:p>
        </p:txBody>
      </p:sp>
      <p:sp>
        <p:nvSpPr>
          <p:cNvPr id="160775" name="TextBox 52">
            <a:extLst>
              <a:ext uri="{FF2B5EF4-FFF2-40B4-BE49-F238E27FC236}">
                <a16:creationId xmlns:a16="http://schemas.microsoft.com/office/drawing/2014/main" id="{A31AA96F-6C18-E2A0-2513-B62B6D9FBDCF}"/>
              </a:ext>
            </a:extLst>
          </p:cNvPr>
          <p:cNvSpPr txBox="1">
            <a:spLocks noChangeArrowheads="1"/>
          </p:cNvSpPr>
          <p:nvPr/>
        </p:nvSpPr>
        <p:spPr bwMode="auto">
          <a:xfrm>
            <a:off x="4572001" y="1944688"/>
            <a:ext cx="25701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buFont typeface="Arial" panose="020B0604020202020204" pitchFamily="34" charset="0"/>
              <a:buChar char="•"/>
            </a:pPr>
            <a:r>
              <a:rPr lang="en-US" altLang="en-US" sz="1200">
                <a:latin typeface="Arial Black" panose="020B0604020202020204" pitchFamily="34" charset="0"/>
              </a:rPr>
              <a:t>Complex Java coding.</a:t>
            </a:r>
          </a:p>
          <a:p>
            <a:pPr>
              <a:buFont typeface="Arial" panose="020B0604020202020204" pitchFamily="34" charset="0"/>
              <a:buChar char="•"/>
            </a:pPr>
            <a:r>
              <a:rPr lang="en-US" altLang="en-US" sz="1200">
                <a:latin typeface="Arial Black" panose="020B0604020202020204" pitchFamily="34" charset="0"/>
              </a:rPr>
              <a:t>Possibly custom parsing using Tokenizer class</a:t>
            </a:r>
            <a:endParaRPr lang="en-US" altLang="en-US" sz="1200"/>
          </a:p>
        </p:txBody>
      </p:sp>
      <p:sp>
        <p:nvSpPr>
          <p:cNvPr id="160776" name="TextBox 55">
            <a:extLst>
              <a:ext uri="{FF2B5EF4-FFF2-40B4-BE49-F238E27FC236}">
                <a16:creationId xmlns:a16="http://schemas.microsoft.com/office/drawing/2014/main" id="{0031EDFD-507E-FD75-8227-D532E50CF161}"/>
              </a:ext>
            </a:extLst>
          </p:cNvPr>
          <p:cNvSpPr txBox="1">
            <a:spLocks noChangeArrowheads="1"/>
          </p:cNvSpPr>
          <p:nvPr/>
        </p:nvSpPr>
        <p:spPr bwMode="auto">
          <a:xfrm>
            <a:off x="5486400" y="3581401"/>
            <a:ext cx="17462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buFont typeface="Arial" panose="020B0604020202020204" pitchFamily="34" charset="0"/>
              <a:buChar char="•"/>
            </a:pPr>
            <a:r>
              <a:rPr lang="en-US" altLang="en-US" sz="1200">
                <a:latin typeface="Arial Black" panose="020B0604020202020204" pitchFamily="34" charset="0"/>
              </a:rPr>
              <a:t>Multiple Java methods</a:t>
            </a:r>
          </a:p>
          <a:p>
            <a:pPr>
              <a:buFont typeface="Arial" panose="020B0604020202020204" pitchFamily="34" charset="0"/>
              <a:buChar char="•"/>
            </a:pPr>
            <a:r>
              <a:rPr lang="en-US" altLang="en-US" sz="1200">
                <a:latin typeface="Arial Black" panose="020B0604020202020204" pitchFamily="34" charset="0"/>
              </a:rPr>
              <a:t>Utilize IDz CAM Nested APIs</a:t>
            </a:r>
            <a:endParaRPr lang="en-US" altLang="en-US" sz="1200"/>
          </a:p>
        </p:txBody>
      </p:sp>
      <p:pic>
        <p:nvPicPr>
          <p:cNvPr id="160777" name="Picture 1">
            <a:extLst>
              <a:ext uri="{FF2B5EF4-FFF2-40B4-BE49-F238E27FC236}">
                <a16:creationId xmlns:a16="http://schemas.microsoft.com/office/drawing/2014/main" id="{122E4922-3278-FCC8-7F74-4884F454790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58000" y="6434139"/>
            <a:ext cx="366553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8" name="Picture 1">
            <a:extLst>
              <a:ext uri="{FF2B5EF4-FFF2-40B4-BE49-F238E27FC236}">
                <a16:creationId xmlns:a16="http://schemas.microsoft.com/office/drawing/2014/main" id="{7AE83B2E-C888-577B-CACB-5F05594EBDDF}"/>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223126" y="5197476"/>
            <a:ext cx="345281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9" name="TextBox 2">
            <a:extLst>
              <a:ext uri="{FF2B5EF4-FFF2-40B4-BE49-F238E27FC236}">
                <a16:creationId xmlns:a16="http://schemas.microsoft.com/office/drawing/2014/main" id="{57813E55-82CB-3AC2-8921-10A31157C895}"/>
              </a:ext>
            </a:extLst>
          </p:cNvPr>
          <p:cNvSpPr txBox="1">
            <a:spLocks noChangeArrowheads="1"/>
          </p:cNvSpPr>
          <p:nvPr/>
        </p:nvSpPr>
        <p:spPr bwMode="auto">
          <a:xfrm>
            <a:off x="7223125" y="4953001"/>
            <a:ext cx="312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a:t>Numeric variables must be signed</a:t>
            </a:r>
          </a:p>
        </p:txBody>
      </p:sp>
      <p:sp>
        <p:nvSpPr>
          <p:cNvPr id="160780" name="TextBox 11">
            <a:extLst>
              <a:ext uri="{FF2B5EF4-FFF2-40B4-BE49-F238E27FC236}">
                <a16:creationId xmlns:a16="http://schemas.microsoft.com/office/drawing/2014/main" id="{DC93A969-A0BD-27F5-EF45-F566C55894A9}"/>
              </a:ext>
            </a:extLst>
          </p:cNvPr>
          <p:cNvSpPr txBox="1">
            <a:spLocks noChangeArrowheads="1"/>
          </p:cNvSpPr>
          <p:nvPr/>
        </p:nvSpPr>
        <p:spPr bwMode="auto">
          <a:xfrm>
            <a:off x="6745288" y="6116639"/>
            <a:ext cx="38909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a:t>Sequential Files must reference File Status</a:t>
            </a:r>
          </a:p>
        </p:txBody>
      </p:sp>
      <p:sp>
        <p:nvSpPr>
          <p:cNvPr id="4" name="TextBox 3">
            <a:extLst>
              <a:ext uri="{FF2B5EF4-FFF2-40B4-BE49-F238E27FC236}">
                <a16:creationId xmlns:a16="http://schemas.microsoft.com/office/drawing/2014/main" id="{4560F4C2-3D94-EB10-3DCF-7469C78069C1}"/>
              </a:ext>
            </a:extLst>
          </p:cNvPr>
          <p:cNvSpPr txBox="1"/>
          <p:nvPr/>
        </p:nvSpPr>
        <p:spPr>
          <a:xfrm>
            <a:off x="7416800" y="1760538"/>
            <a:ext cx="3219450" cy="1262062"/>
          </a:xfrm>
          <a:prstGeom prst="rect">
            <a:avLst/>
          </a:prstGeom>
          <a:noFill/>
        </p:spPr>
        <p:txBody>
          <a:bodyPr>
            <a:spAutoFit/>
          </a:bodyPr>
          <a:lstStyle/>
          <a:p>
            <a:pPr>
              <a:defRPr/>
            </a:pPr>
            <a:r>
              <a:rPr lang="en-US" sz="1600" dirty="0">
                <a:latin typeface="Calibri" panose="020F0502020204030204" pitchFamily="34" charset="0"/>
              </a:rPr>
              <a:t>Examples:</a:t>
            </a:r>
          </a:p>
          <a:p>
            <a:pPr marL="171450" indent="-171450">
              <a:buFont typeface="Arial" panose="020B0604020202020204" pitchFamily="34" charset="0"/>
              <a:buChar char="•"/>
              <a:defRPr/>
            </a:pPr>
            <a:r>
              <a:rPr lang="en-US" sz="1200" dirty="0">
                <a:latin typeface="Calibri" panose="020F0502020204030204" pitchFamily="34" charset="0"/>
              </a:rPr>
              <a:t>Find DB2 Table Joins with more than 3 tables</a:t>
            </a:r>
          </a:p>
          <a:p>
            <a:pPr marL="171450" indent="-171450">
              <a:buFont typeface="Arial" panose="020B0604020202020204" pitchFamily="34" charset="0"/>
              <a:buChar char="•"/>
              <a:defRPr/>
            </a:pPr>
            <a:r>
              <a:rPr lang="en-US" sz="1200" dirty="0">
                <a:latin typeface="Calibri" panose="020F0502020204030204" pitchFamily="34" charset="0"/>
              </a:rPr>
              <a:t>Find DB2/SQL statements with &gt; 2 UNIONs</a:t>
            </a:r>
          </a:p>
          <a:p>
            <a:pPr marL="171450" indent="-171450">
              <a:buFont typeface="Arial" panose="020B0604020202020204" pitchFamily="34" charset="0"/>
              <a:buChar char="•"/>
              <a:defRPr/>
            </a:pPr>
            <a:r>
              <a:rPr lang="en-US" sz="1200" dirty="0">
                <a:latin typeface="Calibri" panose="020F0502020204030204" pitchFamily="34" charset="0"/>
              </a:rPr>
              <a:t>COBOL paragraphs must be prefaced with a comment that references the paragraph name</a:t>
            </a:r>
          </a:p>
        </p:txBody>
      </p:sp>
      <p:sp>
        <p:nvSpPr>
          <p:cNvPr id="14" name="TextBox 13">
            <a:extLst>
              <a:ext uri="{FF2B5EF4-FFF2-40B4-BE49-F238E27FC236}">
                <a16:creationId xmlns:a16="http://schemas.microsoft.com/office/drawing/2014/main" id="{4DAAC072-9A01-85A8-DE5A-0903E732318C}"/>
              </a:ext>
            </a:extLst>
          </p:cNvPr>
          <p:cNvSpPr txBox="1"/>
          <p:nvPr/>
        </p:nvSpPr>
        <p:spPr>
          <a:xfrm>
            <a:off x="7477126" y="3276601"/>
            <a:ext cx="3217863" cy="1262063"/>
          </a:xfrm>
          <a:prstGeom prst="rect">
            <a:avLst/>
          </a:prstGeom>
          <a:noFill/>
        </p:spPr>
        <p:txBody>
          <a:bodyPr>
            <a:spAutoFit/>
          </a:bodyPr>
          <a:lstStyle/>
          <a:p>
            <a:pPr>
              <a:defRPr/>
            </a:pPr>
            <a:r>
              <a:rPr lang="en-US" sz="1600" dirty="0">
                <a:latin typeface="Calibri" panose="020F0502020204030204" pitchFamily="34" charset="0"/>
              </a:rPr>
              <a:t>Examples:</a:t>
            </a:r>
          </a:p>
          <a:p>
            <a:pPr marL="171450" indent="-171450">
              <a:buFont typeface="Arial" panose="020B0604020202020204" pitchFamily="34" charset="0"/>
              <a:buChar char="•"/>
              <a:defRPr/>
            </a:pPr>
            <a:r>
              <a:rPr lang="en-US" sz="1200" dirty="0">
                <a:latin typeface="Calibri" panose="020F0502020204030204" pitchFamily="34" charset="0"/>
              </a:rPr>
              <a:t>All file I/O statements in the PROCEDURE DIVISION must reference the FILE STATUS variable</a:t>
            </a:r>
          </a:p>
          <a:p>
            <a:pPr marL="171450" indent="-171450">
              <a:buFont typeface="Arial" panose="020B0604020202020204" pitchFamily="34" charset="0"/>
              <a:buChar char="•"/>
              <a:defRPr/>
            </a:pPr>
            <a:r>
              <a:rPr lang="en-US" sz="1200" dirty="0">
                <a:latin typeface="Calibri" panose="020F0502020204030204" pitchFamily="34" charset="0"/>
              </a:rPr>
              <a:t>All COBOL math statements must contain the ONSIZERRROR clause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1794" name="Title 1">
            <a:extLst>
              <a:ext uri="{FF2B5EF4-FFF2-40B4-BE49-F238E27FC236}">
                <a16:creationId xmlns:a16="http://schemas.microsoft.com/office/drawing/2014/main" id="{FFE789DF-BBC0-481C-2F7D-8A6890602740}"/>
              </a:ext>
            </a:extLst>
          </p:cNvPr>
          <p:cNvSpPr>
            <a:spLocks noGrp="1" noChangeArrowheads="1"/>
          </p:cNvSpPr>
          <p:nvPr>
            <p:ph type="title"/>
          </p:nvPr>
        </p:nvSpPr>
        <p:spPr/>
        <p:txBody>
          <a:bodyPr/>
          <a:lstStyle/>
          <a:p>
            <a:pPr marL="342900" indent="-342900"/>
            <a:r>
              <a:rPr lang="en-US" altLang="en-US"/>
              <a:t>Alternate uses for Software Analyzer/Code Review</a:t>
            </a:r>
            <a:endParaRPr lang="en-US" altLang="en-US" sz="2000"/>
          </a:p>
        </p:txBody>
      </p:sp>
      <p:sp>
        <p:nvSpPr>
          <p:cNvPr id="113667" name="Content Placeholder 2">
            <a:extLst>
              <a:ext uri="{FF2B5EF4-FFF2-40B4-BE49-F238E27FC236}">
                <a16:creationId xmlns:a16="http://schemas.microsoft.com/office/drawing/2014/main" id="{209BEE7C-D245-53C6-2A32-CF9F0B7EE946}"/>
              </a:ext>
            </a:extLst>
          </p:cNvPr>
          <p:cNvSpPr>
            <a:spLocks noGrp="1"/>
          </p:cNvSpPr>
          <p:nvPr>
            <p:ph idx="1"/>
          </p:nvPr>
        </p:nvSpPr>
        <p:spPr>
          <a:xfrm>
            <a:off x="1614488" y="776289"/>
            <a:ext cx="3090862" cy="5621337"/>
          </a:xfrm>
        </p:spPr>
        <p:txBody>
          <a:bodyPr/>
          <a:lstStyle/>
          <a:p>
            <a:pPr>
              <a:defRPr/>
            </a:pPr>
            <a:r>
              <a:rPr lang="en-US" altLang="en-US" sz="1600" dirty="0"/>
              <a:t>The LPEX/ISPF editor provides a number of useful source filters in the Context Menu</a:t>
            </a:r>
          </a:p>
          <a:p>
            <a:pPr>
              <a:defRPr/>
            </a:pPr>
            <a:r>
              <a:rPr lang="en-US" altLang="en-US" sz="1400" dirty="0"/>
              <a:t>Check out the </a:t>
            </a:r>
            <a:r>
              <a:rPr lang="en-US" altLang="en-US" sz="1400" b="1" dirty="0"/>
              <a:t>Filter view   </a:t>
            </a:r>
            <a:r>
              <a:rPr lang="en-US" altLang="en-US" sz="1400" dirty="0"/>
              <a:t>&gt; </a:t>
            </a:r>
          </a:p>
          <a:p>
            <a:pPr>
              <a:defRPr/>
            </a:pPr>
            <a:endParaRPr lang="en-US" altLang="en-US" sz="1600" dirty="0"/>
          </a:p>
          <a:p>
            <a:pPr>
              <a:defRPr/>
            </a:pPr>
            <a:r>
              <a:rPr lang="en-US" altLang="en-US" sz="1600" dirty="0"/>
              <a:t>While you don’t have the option to add to this list, you can create your own custom filtering using Software Analyze custom rules to isolate, and provide hyper-linked access to:</a:t>
            </a:r>
          </a:p>
          <a:p>
            <a:pPr>
              <a:defRPr/>
            </a:pPr>
            <a:r>
              <a:rPr lang="en-US" altLang="en-US" sz="1600" dirty="0"/>
              <a:t>IMS functionality</a:t>
            </a:r>
          </a:p>
          <a:p>
            <a:pPr>
              <a:defRPr/>
            </a:pPr>
            <a:r>
              <a:rPr lang="en-US" altLang="en-US" sz="1600" dirty="0"/>
              <a:t>DB2 functionality</a:t>
            </a:r>
          </a:p>
          <a:p>
            <a:pPr>
              <a:defRPr/>
            </a:pPr>
            <a:r>
              <a:rPr lang="en-US" altLang="en-US" sz="1600" dirty="0"/>
              <a:t>QSAM/VSAM functionality</a:t>
            </a:r>
          </a:p>
          <a:p>
            <a:pPr>
              <a:defRPr/>
            </a:pPr>
            <a:r>
              <a:rPr lang="en-US" altLang="en-US" sz="1600" dirty="0"/>
              <a:t>Etc.</a:t>
            </a:r>
          </a:p>
        </p:txBody>
      </p:sp>
      <p:pic>
        <p:nvPicPr>
          <p:cNvPr id="161796" name="Picture 3">
            <a:extLst>
              <a:ext uri="{FF2B5EF4-FFF2-40B4-BE49-F238E27FC236}">
                <a16:creationId xmlns:a16="http://schemas.microsoft.com/office/drawing/2014/main" id="{CC5D515B-9356-3359-2CFF-FD77543FE71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05351" y="685800"/>
            <a:ext cx="6011863"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2818" name="Title 1">
            <a:extLst>
              <a:ext uri="{FF2B5EF4-FFF2-40B4-BE49-F238E27FC236}">
                <a16:creationId xmlns:a16="http://schemas.microsoft.com/office/drawing/2014/main" id="{38CDEB7B-568C-9884-F147-12867D7B705F}"/>
              </a:ext>
            </a:extLst>
          </p:cNvPr>
          <p:cNvSpPr>
            <a:spLocks noGrp="1" noChangeArrowheads="1"/>
          </p:cNvSpPr>
          <p:nvPr>
            <p:ph type="title"/>
          </p:nvPr>
        </p:nvSpPr>
        <p:spPr/>
        <p:txBody>
          <a:bodyPr/>
          <a:lstStyle/>
          <a:p>
            <a:r>
              <a:rPr lang="en-US" altLang="en-US"/>
              <a:t>Recommended Java Links for the Code Review APIs</a:t>
            </a:r>
          </a:p>
        </p:txBody>
      </p:sp>
      <p:sp>
        <p:nvSpPr>
          <p:cNvPr id="162819" name="Content Placeholder 2">
            <a:extLst>
              <a:ext uri="{FF2B5EF4-FFF2-40B4-BE49-F238E27FC236}">
                <a16:creationId xmlns:a16="http://schemas.microsoft.com/office/drawing/2014/main" id="{ADA21559-91A9-3FE6-3F5E-B170CD9C56CA}"/>
              </a:ext>
            </a:extLst>
          </p:cNvPr>
          <p:cNvSpPr>
            <a:spLocks noGrp="1" noChangeArrowheads="1"/>
          </p:cNvSpPr>
          <p:nvPr>
            <p:ph idx="1"/>
          </p:nvPr>
        </p:nvSpPr>
        <p:spPr/>
        <p:txBody>
          <a:bodyPr>
            <a:normAutofit fontScale="92500" lnSpcReduction="20000"/>
          </a:bodyPr>
          <a:lstStyle/>
          <a:p>
            <a:r>
              <a:rPr lang="en-US" altLang="en-US"/>
              <a:t>The Java Doc – for the Code Review APIs</a:t>
            </a:r>
          </a:p>
          <a:p>
            <a:pPr lvl="1"/>
            <a:r>
              <a:rPr lang="en-US" altLang="en-US" sz="1200">
                <a:hlinkClick r:id="rId2"/>
              </a:rPr>
              <a:t>http://www-01.ibm.com/support/knowledgecenter/SSQ2R2_9.5.0/com.ibm.rsar.analysis.codereview.cobol.doc/javadoc/cobmodelapi/index.html?cp=SSQ2R2_9.5.0</a:t>
            </a:r>
            <a:r>
              <a:rPr lang="en-US" altLang="en-US" sz="1200"/>
              <a:t> </a:t>
            </a:r>
          </a:p>
          <a:p>
            <a:endParaRPr lang="en-US" altLang="en-US"/>
          </a:p>
          <a:p>
            <a:r>
              <a:rPr lang="en-US" altLang="en-US"/>
              <a:t>The Wizard provides Java “Visitor” design pattern – which is ideal for adding new methods to a hierarchy of classes</a:t>
            </a:r>
          </a:p>
          <a:p>
            <a:pPr lvl="1"/>
            <a:r>
              <a:rPr lang="en-US" altLang="en-US"/>
              <a:t>http://www.objectmentor.com/resources/articles/visitor</a:t>
            </a:r>
          </a:p>
          <a:p>
            <a:pPr lvl="1"/>
            <a:r>
              <a:rPr lang="en-US" altLang="en-US"/>
              <a:t>http://www.avajava.com/tutorials/lessons/visitor-pattern.html</a:t>
            </a:r>
          </a:p>
          <a:p>
            <a:pPr lvl="1"/>
            <a:r>
              <a:rPr lang="en-US" altLang="en-US"/>
              <a:t>https://en.wikipedia.org/wiki/Visitor_pattern</a:t>
            </a:r>
          </a:p>
          <a:p>
            <a:endParaRPr lang="en-US" altLang="en-US"/>
          </a:p>
          <a:p>
            <a:r>
              <a:rPr lang="en-US" altLang="en-US"/>
              <a:t>The Abstract Syntax Tree is the base framework for many powerful tools of the Eclipse IDE, including refactoring, Quick Fix and Quick Assist. The Abstract Syntax Tree maps plain Java source code in a tree form</a:t>
            </a:r>
          </a:p>
          <a:p>
            <a:pPr lvl="1"/>
            <a:r>
              <a:rPr lang="en-US" altLang="en-US"/>
              <a:t>http://www.eclipse.org/articles/Article-JavaCodeManipulation_AST/</a:t>
            </a:r>
          </a:p>
          <a:p>
            <a:endParaRPr lang="en-US" altLang="en-US"/>
          </a:p>
          <a:p>
            <a:endParaRPr lang="en-US" altLang="en-US"/>
          </a:p>
          <a:p>
            <a:endParaRPr lang="en-US" altLang="en-US"/>
          </a:p>
          <a:p>
            <a:endParaRPr lang="en-US"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42" name="Rectangle 2">
            <a:extLst>
              <a:ext uri="{FF2B5EF4-FFF2-40B4-BE49-F238E27FC236}">
                <a16:creationId xmlns:a16="http://schemas.microsoft.com/office/drawing/2014/main" id="{8AC4F9E5-7A8A-29F4-0A18-906B2AA91EB2}"/>
              </a:ext>
            </a:extLst>
          </p:cNvPr>
          <p:cNvSpPr>
            <a:spLocks noChangeArrowheads="1"/>
          </p:cNvSpPr>
          <p:nvPr/>
        </p:nvSpPr>
        <p:spPr bwMode="auto">
          <a:xfrm>
            <a:off x="1676400" y="609600"/>
            <a:ext cx="8839200" cy="381000"/>
          </a:xfrm>
          <a:prstGeom prst="rect">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63843" name="Rectangle 3">
            <a:extLst>
              <a:ext uri="{FF2B5EF4-FFF2-40B4-BE49-F238E27FC236}">
                <a16:creationId xmlns:a16="http://schemas.microsoft.com/office/drawing/2014/main" id="{6E78592A-B01D-BADB-4652-D39C36B1652B}"/>
              </a:ext>
            </a:extLst>
          </p:cNvPr>
          <p:cNvSpPr>
            <a:spLocks noChangeArrowheads="1"/>
          </p:cNvSpPr>
          <p:nvPr/>
        </p:nvSpPr>
        <p:spPr bwMode="auto">
          <a:xfrm rot="5400000">
            <a:off x="2087563" y="419100"/>
            <a:ext cx="685800" cy="1828801"/>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63844" name="Text Box 4">
            <a:extLst>
              <a:ext uri="{FF2B5EF4-FFF2-40B4-BE49-F238E27FC236}">
                <a16:creationId xmlns:a16="http://schemas.microsoft.com/office/drawing/2014/main" id="{E2A79FD6-832D-280E-A86E-819CE47C5D5F}"/>
              </a:ext>
            </a:extLst>
          </p:cNvPr>
          <p:cNvSpPr txBox="1">
            <a:spLocks noChangeArrowheads="1"/>
          </p:cNvSpPr>
          <p:nvPr/>
        </p:nvSpPr>
        <p:spPr bwMode="auto">
          <a:xfrm>
            <a:off x="1905000" y="1066801"/>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800" b="0">
                <a:solidFill>
                  <a:schemeClr val="bg1"/>
                </a:solidFill>
                <a:cs typeface="Arial" panose="020B0604020202020204" pitchFamily="34" charset="0"/>
              </a:rPr>
              <a:t>UNIT</a:t>
            </a:r>
            <a:endParaRPr lang="en-US" altLang="en-US" sz="2800" b="0">
              <a:solidFill>
                <a:srgbClr val="57626F"/>
              </a:solidFill>
              <a:cs typeface="Arial" panose="020B0604020202020204" pitchFamily="34" charset="0"/>
            </a:endParaRPr>
          </a:p>
        </p:txBody>
      </p:sp>
      <p:sp>
        <p:nvSpPr>
          <p:cNvPr id="163845" name="Rectangle 5">
            <a:extLst>
              <a:ext uri="{FF2B5EF4-FFF2-40B4-BE49-F238E27FC236}">
                <a16:creationId xmlns:a16="http://schemas.microsoft.com/office/drawing/2014/main" id="{7066B99F-5103-0F00-7D2D-F4033CEAEB36}"/>
              </a:ext>
            </a:extLst>
          </p:cNvPr>
          <p:cNvSpPr>
            <a:spLocks noChangeArrowheads="1"/>
          </p:cNvSpPr>
          <p:nvPr/>
        </p:nvSpPr>
        <p:spPr bwMode="auto">
          <a:xfrm>
            <a:off x="2514600" y="2286000"/>
            <a:ext cx="1600200" cy="1600200"/>
          </a:xfrm>
          <a:prstGeom prst="rect">
            <a:avLst/>
          </a:prstGeom>
          <a:solidFill>
            <a:schemeClr val="bg1"/>
          </a:solidFill>
          <a:ln w="9525">
            <a:solidFill>
              <a:srgbClr val="0099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63846" name="Rectangle 6">
            <a:extLst>
              <a:ext uri="{FF2B5EF4-FFF2-40B4-BE49-F238E27FC236}">
                <a16:creationId xmlns:a16="http://schemas.microsoft.com/office/drawing/2014/main" id="{5D4504EE-70B2-62CD-8ADB-3251090CBA90}"/>
              </a:ext>
            </a:extLst>
          </p:cNvPr>
          <p:cNvSpPr>
            <a:spLocks noChangeArrowheads="1"/>
          </p:cNvSpPr>
          <p:nvPr/>
        </p:nvSpPr>
        <p:spPr bwMode="auto">
          <a:xfrm>
            <a:off x="2743200" y="2527300"/>
            <a:ext cx="1143000" cy="1143000"/>
          </a:xfrm>
          <a:prstGeom prst="rect">
            <a:avLst/>
          </a:prstGeom>
          <a:solidFill>
            <a:srgbClr val="0099CC"/>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63847" name="Line 7">
            <a:extLst>
              <a:ext uri="{FF2B5EF4-FFF2-40B4-BE49-F238E27FC236}">
                <a16:creationId xmlns:a16="http://schemas.microsoft.com/office/drawing/2014/main" id="{B6BA2EA2-3BA0-2C07-EA06-0538E161CC2D}"/>
              </a:ext>
            </a:extLst>
          </p:cNvPr>
          <p:cNvSpPr>
            <a:spLocks noChangeShapeType="1"/>
          </p:cNvSpPr>
          <p:nvPr/>
        </p:nvSpPr>
        <p:spPr bwMode="auto">
          <a:xfrm>
            <a:off x="2514600" y="990600"/>
            <a:ext cx="0" cy="28956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3848" name="AutoShape 8">
            <a:extLst>
              <a:ext uri="{FF2B5EF4-FFF2-40B4-BE49-F238E27FC236}">
                <a16:creationId xmlns:a16="http://schemas.microsoft.com/office/drawing/2014/main" id="{60721B06-43B0-EFDE-B8B3-9583B6DAC6DB}"/>
              </a:ext>
            </a:extLst>
          </p:cNvPr>
          <p:cNvSpPr>
            <a:spLocks noChangeArrowheads="1"/>
          </p:cNvSpPr>
          <p:nvPr/>
        </p:nvSpPr>
        <p:spPr bwMode="auto">
          <a:xfrm rot="13500000">
            <a:off x="3105150" y="2921000"/>
            <a:ext cx="323850" cy="323850"/>
          </a:xfrm>
          <a:prstGeom prst="rtTriangle">
            <a:avLst/>
          </a:prstGeom>
          <a:solidFill>
            <a:schemeClr val="bg1"/>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pPr>
            <a:endParaRPr lang="en-US" altLang="en-US" sz="800">
              <a:latin typeface="Verdana" panose="020B0604030504040204" pitchFamily="34" charset="0"/>
            </a:endParaRPr>
          </a:p>
        </p:txBody>
      </p:sp>
      <p:sp>
        <p:nvSpPr>
          <p:cNvPr id="163849" name="Text Box 9">
            <a:extLst>
              <a:ext uri="{FF2B5EF4-FFF2-40B4-BE49-F238E27FC236}">
                <a16:creationId xmlns:a16="http://schemas.microsoft.com/office/drawing/2014/main" id="{97792CB7-4764-9E66-A670-8D8EB67C8D65}"/>
              </a:ext>
            </a:extLst>
          </p:cNvPr>
          <p:cNvSpPr txBox="1">
            <a:spLocks noChangeArrowheads="1"/>
          </p:cNvSpPr>
          <p:nvPr/>
        </p:nvSpPr>
        <p:spPr bwMode="auto">
          <a:xfrm>
            <a:off x="4267201" y="2362200"/>
            <a:ext cx="1858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400" b="0">
                <a:solidFill>
                  <a:schemeClr val="bg2"/>
                </a:solidFill>
                <a:cs typeface="Arial" panose="020B0604020202020204" pitchFamily="34" charset="0"/>
              </a:rPr>
              <a:t>Topics:</a:t>
            </a:r>
          </a:p>
        </p:txBody>
      </p:sp>
      <p:sp>
        <p:nvSpPr>
          <p:cNvPr id="1156106" name="Rectangle 10">
            <a:extLst>
              <a:ext uri="{FF2B5EF4-FFF2-40B4-BE49-F238E27FC236}">
                <a16:creationId xmlns:a16="http://schemas.microsoft.com/office/drawing/2014/main" id="{973DEA1B-9DC9-6E2E-89AA-1A2322D68766}"/>
              </a:ext>
            </a:extLst>
          </p:cNvPr>
          <p:cNvSpPr>
            <a:spLocks noGrp="1" noChangeArrowheads="1"/>
          </p:cNvSpPr>
          <p:nvPr>
            <p:ph type="title"/>
          </p:nvPr>
        </p:nvSpPr>
        <p:spPr>
          <a:xfrm>
            <a:off x="3359151" y="1196975"/>
            <a:ext cx="6062663" cy="304800"/>
          </a:xfrm>
        </p:spPr>
        <p:txBody>
          <a:bodyPr>
            <a:normAutofit fontScale="90000"/>
          </a:bodyPr>
          <a:lstStyle/>
          <a:p>
            <a:pPr eaLnBrk="1" hangingPunct="1">
              <a:defRPr/>
            </a:pPr>
            <a:r>
              <a:rPr lang="en-US" sz="4400" dirty="0">
                <a:solidFill>
                  <a:schemeClr val="bg2"/>
                </a:solidFill>
                <a:effectLst>
                  <a:outerShdw blurRad="38100" dist="38100" dir="2700000" algn="tl">
                    <a:srgbClr val="C0C0C0"/>
                  </a:outerShdw>
                </a:effectLst>
              </a:rPr>
              <a:t>The IDz Workbench</a:t>
            </a:r>
          </a:p>
        </p:txBody>
      </p:sp>
      <p:sp>
        <p:nvSpPr>
          <p:cNvPr id="1156107" name="Text Box 11">
            <a:extLst>
              <a:ext uri="{FF2B5EF4-FFF2-40B4-BE49-F238E27FC236}">
                <a16:creationId xmlns:a16="http://schemas.microsoft.com/office/drawing/2014/main" id="{75051B3B-EBA6-A39E-60AB-EA854F360C04}"/>
              </a:ext>
            </a:extLst>
          </p:cNvPr>
          <p:cNvSpPr txBox="1">
            <a:spLocks noChangeArrowheads="1"/>
          </p:cNvSpPr>
          <p:nvPr/>
        </p:nvSpPr>
        <p:spPr bwMode="auto">
          <a:xfrm>
            <a:off x="4267200" y="2895601"/>
            <a:ext cx="6400800" cy="830263"/>
          </a:xfrm>
          <a:prstGeom prst="rect">
            <a:avLst/>
          </a:prstGeom>
          <a:noFill/>
          <a:ln>
            <a:noFill/>
          </a:ln>
          <a:effectLst/>
        </p:spPr>
        <p:txBody>
          <a:bodyPr>
            <a:spAutoFit/>
          </a:bodyPr>
          <a:lstStyle>
            <a:lvl1pPr algn="l">
              <a:defRPr>
                <a:solidFill>
                  <a:schemeClr val="tx1"/>
                </a:solidFill>
                <a:latin typeface="Arial" charset="0"/>
              </a:defRPr>
            </a:lvl1pPr>
            <a:lvl2pPr marL="509588"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Clr>
                <a:srgbClr val="FF6600"/>
              </a:buClr>
              <a:buFont typeface="Wingdings" pitchFamily="2" charset="2"/>
              <a:buChar char="§"/>
              <a:defRPr/>
            </a:pPr>
            <a:r>
              <a:rPr lang="en-US" sz="1600" dirty="0">
                <a:solidFill>
                  <a:schemeClr val="bg1">
                    <a:lumMod val="85000"/>
                  </a:schemeClr>
                </a:solidFill>
                <a:cs typeface="Arial" charset="0"/>
              </a:rPr>
              <a:t>   Overview of Code Review Feature/Function</a:t>
            </a:r>
          </a:p>
          <a:p>
            <a:pPr eaLnBrk="1" hangingPunct="1">
              <a:buClr>
                <a:srgbClr val="FF6600"/>
              </a:buClr>
              <a:buFont typeface="Wingdings" pitchFamily="2" charset="2"/>
              <a:buChar char="§"/>
              <a:defRPr/>
            </a:pPr>
            <a:r>
              <a:rPr lang="en-US" sz="1600" b="0" dirty="0">
                <a:solidFill>
                  <a:schemeClr val="bg2"/>
                </a:solidFill>
                <a:effectLst>
                  <a:outerShdw blurRad="38100" dist="38100" dir="2700000" algn="tl">
                    <a:srgbClr val="C0C0C0"/>
                  </a:outerShdw>
                </a:effectLst>
                <a:cs typeface="Arial" charset="0"/>
              </a:rPr>
              <a:t>   </a:t>
            </a:r>
            <a:r>
              <a:rPr lang="en-US" sz="1600" dirty="0">
                <a:solidFill>
                  <a:schemeClr val="bg1">
                    <a:lumMod val="85000"/>
                  </a:schemeClr>
                </a:solidFill>
                <a:cs typeface="Arial" charset="0"/>
              </a:rPr>
              <a:t>Custom COBOL Code Review Development</a:t>
            </a:r>
          </a:p>
          <a:p>
            <a:pPr eaLnBrk="1" hangingPunct="1">
              <a:buClr>
                <a:srgbClr val="FF6600"/>
              </a:buClr>
              <a:buFont typeface="Wingdings" pitchFamily="2" charset="2"/>
              <a:buChar char="§"/>
              <a:defRPr/>
            </a:pPr>
            <a:r>
              <a:rPr lang="en-US" sz="1600" b="0" dirty="0">
                <a:solidFill>
                  <a:schemeClr val="bg2"/>
                </a:solidFill>
                <a:cs typeface="Arial" charset="0"/>
              </a:rPr>
              <a:t>   </a:t>
            </a:r>
            <a:r>
              <a:rPr lang="en-US" sz="1600" dirty="0">
                <a:solidFill>
                  <a:srgbClr val="FF6600"/>
                </a:solidFill>
                <a:effectLst>
                  <a:outerShdw blurRad="38100" dist="38100" dir="2700000" algn="tl">
                    <a:srgbClr val="000000">
                      <a:alpha val="43137"/>
                    </a:srgbClr>
                  </a:outerShdw>
                </a:effectLst>
                <a:cs typeface="Arial" charset="0"/>
              </a:rPr>
              <a:t>Running Code Review in Batch on z/OS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4866" name="Title 1">
            <a:extLst>
              <a:ext uri="{FF2B5EF4-FFF2-40B4-BE49-F238E27FC236}">
                <a16:creationId xmlns:a16="http://schemas.microsoft.com/office/drawing/2014/main" id="{693A32C5-6034-8E84-D8A3-DB7C9B8690D3}"/>
              </a:ext>
            </a:extLst>
          </p:cNvPr>
          <p:cNvSpPr>
            <a:spLocks noGrp="1" noChangeArrowheads="1"/>
          </p:cNvSpPr>
          <p:nvPr>
            <p:ph type="title"/>
          </p:nvPr>
        </p:nvSpPr>
        <p:spPr/>
        <p:txBody>
          <a:bodyPr/>
          <a:lstStyle/>
          <a:p>
            <a:pPr marL="342900" indent="-342900"/>
            <a:r>
              <a:rPr lang="en-US" altLang="en-US" b="0"/>
              <a:t>Learn more about Software Analyzer/Code Review</a:t>
            </a:r>
            <a:endParaRPr lang="en-US" altLang="en-US" sz="2000"/>
          </a:p>
        </p:txBody>
      </p:sp>
      <p:sp>
        <p:nvSpPr>
          <p:cNvPr id="113667" name="Content Placeholder 2">
            <a:extLst>
              <a:ext uri="{FF2B5EF4-FFF2-40B4-BE49-F238E27FC236}">
                <a16:creationId xmlns:a16="http://schemas.microsoft.com/office/drawing/2014/main" id="{7CB02477-0D5E-5D13-0DDF-C2F48DD51660}"/>
              </a:ext>
            </a:extLst>
          </p:cNvPr>
          <p:cNvSpPr>
            <a:spLocks noGrp="1"/>
          </p:cNvSpPr>
          <p:nvPr>
            <p:ph idx="1"/>
          </p:nvPr>
        </p:nvSpPr>
        <p:spPr/>
        <p:txBody>
          <a:bodyPr>
            <a:normAutofit fontScale="70000" lnSpcReduction="20000"/>
          </a:bodyPr>
          <a:lstStyle/>
          <a:p>
            <a:pPr marL="457200" indent="-457200">
              <a:buFont typeface="Arial Narrow" panose="020B0606020202030204" pitchFamily="34" charset="0"/>
              <a:buAutoNum type="arabicPeriod"/>
              <a:defRPr/>
            </a:pPr>
            <a:r>
              <a:rPr lang="en-US" altLang="en-US" sz="2200" b="1" dirty="0"/>
              <a:t>YouTube videos:</a:t>
            </a:r>
          </a:p>
          <a:p>
            <a:pPr marL="803275" lvl="1" indent="-457200">
              <a:buFont typeface="Webdings" panose="05030102010509060703" pitchFamily="18" charset="2"/>
              <a:buChar char="4"/>
              <a:defRPr/>
            </a:pPr>
            <a:r>
              <a:rPr lang="en-US" altLang="en-US" dirty="0"/>
              <a:t>Overview of Code Review</a:t>
            </a:r>
          </a:p>
          <a:p>
            <a:pPr marL="965200" lvl="2" indent="-285750">
              <a:defRPr/>
            </a:pPr>
            <a:r>
              <a:rPr lang="en-US" altLang="en-US" dirty="0">
                <a:hlinkClick r:id="rId2"/>
              </a:rPr>
              <a:t>https://www.youtube.com/watch?v=enOrRw05DiY</a:t>
            </a:r>
            <a:r>
              <a:rPr lang="en-US" altLang="en-US" dirty="0"/>
              <a:t> </a:t>
            </a:r>
          </a:p>
          <a:p>
            <a:pPr marL="965200" lvl="2" indent="-285750">
              <a:defRPr/>
            </a:pPr>
            <a:r>
              <a:rPr lang="en-US" altLang="en-US" dirty="0">
                <a:hlinkClick r:id="rId3"/>
              </a:rPr>
              <a:t>https://www.youtube.com/watch?v=xEPl4PQ8WSs</a:t>
            </a:r>
            <a:r>
              <a:rPr lang="en-US" altLang="en-US" dirty="0"/>
              <a:t>  </a:t>
            </a:r>
          </a:p>
          <a:p>
            <a:pPr marL="631825" lvl="1" indent="-285750">
              <a:buFont typeface="Webdings" panose="05030102010509060703" pitchFamily="18" charset="2"/>
              <a:buChar char="4"/>
              <a:defRPr/>
            </a:pPr>
            <a:r>
              <a:rPr lang="en-US" altLang="en-US" dirty="0"/>
              <a:t>Custom COBOL Code Review rules development and implementation</a:t>
            </a:r>
          </a:p>
          <a:p>
            <a:pPr marL="965200" lvl="2" indent="-285750">
              <a:defRPr/>
            </a:pPr>
            <a:r>
              <a:rPr lang="en-US" altLang="en-US" dirty="0">
                <a:hlinkClick r:id="rId4"/>
              </a:rPr>
              <a:t>https://www.youtube.com/watch?v=O09IjULrmCU</a:t>
            </a:r>
            <a:r>
              <a:rPr lang="en-US" altLang="en-US" dirty="0"/>
              <a:t> </a:t>
            </a:r>
          </a:p>
          <a:p>
            <a:pPr marL="631825" lvl="1" indent="-285750">
              <a:buFont typeface="Webdings" panose="05030102010509060703" pitchFamily="18" charset="2"/>
              <a:buChar char="4"/>
              <a:defRPr/>
            </a:pPr>
            <a:r>
              <a:rPr lang="en-US" altLang="en-US" dirty="0"/>
              <a:t>Code Review as DevOps Continuous Integration</a:t>
            </a:r>
          </a:p>
          <a:p>
            <a:pPr marL="965200" lvl="2" indent="-285750">
              <a:defRPr/>
            </a:pPr>
            <a:r>
              <a:rPr lang="en-US" altLang="en-US" dirty="0">
                <a:hlinkClick r:id="rId5"/>
              </a:rPr>
              <a:t>https://www.youtube.com/watch?v=0roH6cr703w</a:t>
            </a:r>
            <a:endParaRPr lang="en-US" altLang="en-US" dirty="0"/>
          </a:p>
          <a:p>
            <a:pPr marL="965200" lvl="2" indent="-285750">
              <a:defRPr/>
            </a:pPr>
            <a:endParaRPr lang="en-US" altLang="en-US" dirty="0"/>
          </a:p>
          <a:p>
            <a:pPr marL="457200" indent="-457200">
              <a:buFont typeface="+mj-lt"/>
              <a:buAutoNum type="arabicPeriod"/>
              <a:defRPr/>
            </a:pPr>
            <a:r>
              <a:rPr lang="en-US" altLang="en-US" b="1" dirty="0"/>
              <a:t>White papers:</a:t>
            </a:r>
          </a:p>
          <a:p>
            <a:pPr marL="803275" lvl="1" indent="-457200">
              <a:buFont typeface="+mj-lt"/>
              <a:buAutoNum type="arabicPeriod"/>
              <a:defRPr/>
            </a:pPr>
            <a:r>
              <a:rPr lang="en-US" altLang="en-US" dirty="0"/>
              <a:t>End-to-end process: </a:t>
            </a:r>
            <a:r>
              <a:rPr lang="en-US" altLang="en-US" sz="1200" dirty="0">
                <a:hlinkClick r:id="rId6"/>
              </a:rPr>
              <a:t>http://www-01.ibm.com/support/docview.wss?uid=swg21696637</a:t>
            </a:r>
            <a:r>
              <a:rPr lang="en-US" altLang="en-US" sz="1200" dirty="0"/>
              <a:t> </a:t>
            </a:r>
          </a:p>
          <a:p>
            <a:pPr marL="803275" lvl="1" indent="-457200">
              <a:buFont typeface="+mj-lt"/>
              <a:buAutoNum type="arabicPeriod"/>
              <a:defRPr/>
            </a:pPr>
            <a:r>
              <a:rPr lang="en-US" altLang="en-US" dirty="0"/>
              <a:t>Overview: </a:t>
            </a:r>
            <a:r>
              <a:rPr lang="en-US" altLang="en-US" sz="1200" dirty="0">
                <a:hlinkClick r:id="rId7"/>
              </a:rPr>
              <a:t>http://www.ibm.com/developerworks/offers/lp/demos/summary/r-IDzcobolrules.html</a:t>
            </a:r>
            <a:r>
              <a:rPr lang="en-US" altLang="en-US" sz="1200" dirty="0"/>
              <a:t> </a:t>
            </a:r>
          </a:p>
          <a:p>
            <a:pPr marL="803275" lvl="1" indent="-457200">
              <a:buFont typeface="+mj-lt"/>
              <a:buAutoNum type="arabicPeriod"/>
              <a:defRPr/>
            </a:pPr>
            <a:endParaRPr lang="en-US" altLang="en-US" sz="1200" dirty="0"/>
          </a:p>
          <a:p>
            <a:pPr marL="457200" indent="-457200">
              <a:buFont typeface="+mj-lt"/>
              <a:buAutoNum type="arabicPeriod"/>
              <a:defRPr/>
            </a:pPr>
            <a:r>
              <a:rPr lang="en-US" altLang="en-US" b="1" dirty="0"/>
              <a:t>Online documentation:</a:t>
            </a:r>
          </a:p>
          <a:p>
            <a:pPr marL="803275" lvl="1" indent="-457200">
              <a:buFont typeface="Webdings" panose="05030102010509060703" pitchFamily="18" charset="2"/>
              <a:buChar char="4"/>
              <a:defRPr/>
            </a:pPr>
            <a:r>
              <a:rPr lang="en-US" altLang="en-US" dirty="0"/>
              <a:t>Overview and process - </a:t>
            </a:r>
            <a:r>
              <a:rPr lang="en-US" altLang="en-US" sz="1000" dirty="0">
                <a:hlinkClick r:id="rId8"/>
              </a:rPr>
              <a:t>http://www-01.ibm.com/support/knowledgecenter/SSQ2R2_9.5.0/com.ibm.rsar.analysis.codereview.cobol.doc/topics/cac_customrule_cobolapis_overview.html?cp=SSQ2R2_9.5.0%2F21-1-2</a:t>
            </a:r>
            <a:r>
              <a:rPr lang="en-US" altLang="en-US" sz="1000" b="1" dirty="0"/>
              <a:t>  </a:t>
            </a:r>
            <a:r>
              <a:rPr lang="en-US" altLang="en-US" dirty="0"/>
              <a:t>- </a:t>
            </a:r>
          </a:p>
          <a:p>
            <a:pPr marL="803275" lvl="1" indent="-457200">
              <a:buFont typeface="Webdings" panose="05030102010509060703" pitchFamily="18" charset="2"/>
              <a:buChar char="4"/>
              <a:defRPr/>
            </a:pPr>
            <a:r>
              <a:rPr lang="en-US" altLang="en-US" dirty="0" err="1"/>
              <a:t>JavaDoc</a:t>
            </a:r>
            <a:r>
              <a:rPr lang="en-US" altLang="en-US" dirty="0"/>
              <a:t> - </a:t>
            </a:r>
            <a:r>
              <a:rPr lang="en-US" altLang="en-US" sz="1200" dirty="0">
                <a:hlinkClick r:id="rId9"/>
              </a:rPr>
              <a:t>http://www-01.ibm.com/support/knowledgecenter/SSQ2R2_9.5.0/com.ibm.rsar.analysis.codereview.cobol.doc/javadoc/cobmodelapi/index.html?cp=SSQ2R2_9.5.0</a:t>
            </a:r>
            <a:r>
              <a:rPr lang="en-US" altLang="en-US" sz="1200" dirty="0"/>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214B7973-4979-3C9E-6D93-14DD98C2CC1A}"/>
              </a:ext>
            </a:extLst>
          </p:cNvPr>
          <p:cNvSpPr>
            <a:spLocks noGrp="1" noChangeArrowheads="1"/>
          </p:cNvSpPr>
          <p:nvPr>
            <p:ph type="title"/>
          </p:nvPr>
        </p:nvSpPr>
        <p:spPr/>
        <p:txBody>
          <a:bodyPr/>
          <a:lstStyle/>
          <a:p>
            <a:pPr eaLnBrk="1" hangingPunct="1"/>
            <a:r>
              <a:rPr lang="en-US" altLang="en-US"/>
              <a:t>Optional Topic – Unreachable </a:t>
            </a:r>
            <a:r>
              <a:rPr lang="en-US" altLang="en-US" b="0"/>
              <a:t>(“Dead”) </a:t>
            </a:r>
            <a:r>
              <a:rPr lang="en-US" altLang="en-US"/>
              <a:t>code</a:t>
            </a:r>
          </a:p>
        </p:txBody>
      </p:sp>
      <p:sp>
        <p:nvSpPr>
          <p:cNvPr id="165891" name="Text Box 4">
            <a:extLst>
              <a:ext uri="{FF2B5EF4-FFF2-40B4-BE49-F238E27FC236}">
                <a16:creationId xmlns:a16="http://schemas.microsoft.com/office/drawing/2014/main" id="{711B9203-5655-54B5-927D-97485FF67236}"/>
              </a:ext>
            </a:extLst>
          </p:cNvPr>
          <p:cNvSpPr txBox="1">
            <a:spLocks noChangeArrowheads="1"/>
          </p:cNvSpPr>
          <p:nvPr/>
        </p:nvSpPr>
        <p:spPr bwMode="auto">
          <a:xfrm>
            <a:off x="1600200" y="693739"/>
            <a:ext cx="8986838" cy="598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1085850" indent="-3429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57350" indent="-3429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2400" b="0">
                <a:cs typeface="Arial" panose="020B0604020202020204" pitchFamily="34" charset="0"/>
              </a:rPr>
              <a:t>IDz provides annotations in your program for all code that will never be executed – so called “dead code”</a:t>
            </a:r>
            <a:endParaRPr lang="en-US" altLang="en-US" sz="1200" b="0">
              <a:cs typeface="Arial" panose="020B0604020202020204" pitchFamily="34" charset="0"/>
            </a:endParaRPr>
          </a:p>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2400" b="0">
                <a:cs typeface="Arial" panose="020B0604020202020204" pitchFamily="34" charset="0"/>
              </a:rPr>
              <a:t>Dead Code are statements that will never execute based on the execution flow of your PROCEDURE DIVISION – primarily:</a:t>
            </a:r>
          </a:p>
          <a:p>
            <a:pPr lvl="1" eaLnBrk="1" hangingPunct="1">
              <a:lnSpc>
                <a:spcPct val="100000"/>
              </a:lnSpc>
              <a:spcBef>
                <a:spcPct val="25000"/>
              </a:spcBef>
              <a:spcAft>
                <a:spcPct val="15000"/>
              </a:spcAft>
              <a:buClr>
                <a:schemeClr val="accent1"/>
              </a:buClr>
              <a:buFont typeface="Arial" panose="020B0604020202020204" pitchFamily="34" charset="0"/>
              <a:buChar char="•"/>
            </a:pPr>
            <a:r>
              <a:rPr lang="en-US" altLang="en-US" sz="1800" b="0">
                <a:cs typeface="Arial" panose="020B0604020202020204" pitchFamily="34" charset="0"/>
              </a:rPr>
              <a:t>Unconditional branches</a:t>
            </a:r>
          </a:p>
          <a:p>
            <a:pPr lvl="1" eaLnBrk="1" hangingPunct="1">
              <a:lnSpc>
                <a:spcPct val="100000"/>
              </a:lnSpc>
              <a:spcBef>
                <a:spcPct val="25000"/>
              </a:spcBef>
              <a:spcAft>
                <a:spcPct val="15000"/>
              </a:spcAft>
              <a:buClr>
                <a:schemeClr val="accent1"/>
              </a:buClr>
              <a:buFont typeface="Arial" panose="020B0604020202020204" pitchFamily="34" charset="0"/>
              <a:buChar char="•"/>
            </a:pPr>
            <a:r>
              <a:rPr lang="en-US" altLang="en-US" sz="1800" b="0">
                <a:cs typeface="Arial" panose="020B0604020202020204" pitchFamily="34" charset="0"/>
              </a:rPr>
              <a:t>Un-performed paragraphs – and paragraphs that don’t fall-thru</a:t>
            </a:r>
            <a:endParaRPr lang="en-US" altLang="en-US" sz="1100" b="0">
              <a:cs typeface="Arial" panose="020B0604020202020204" pitchFamily="34" charset="0"/>
            </a:endParaRPr>
          </a:p>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2400" b="0">
                <a:cs typeface="Arial" panose="020B0604020202020204" pitchFamily="34" charset="0"/>
              </a:rPr>
              <a:t>The feature is based on a static code analysis. And because this is static analysis, it’s use comes with the following caveats:</a:t>
            </a:r>
            <a:endParaRPr lang="en-US" altLang="en-US" b="0">
              <a:cs typeface="Arial" panose="020B0604020202020204" pitchFamily="34" charset="0"/>
            </a:endParaRPr>
          </a:p>
          <a:p>
            <a:pPr lvl="1">
              <a:lnSpc>
                <a:spcPct val="100000"/>
              </a:lnSpc>
              <a:spcBef>
                <a:spcPct val="0"/>
              </a:spcBef>
              <a:buClrTx/>
              <a:buFont typeface="Arial" panose="020B0604020202020204" pitchFamily="34" charset="0"/>
              <a:buChar char="•"/>
            </a:pPr>
            <a:r>
              <a:rPr lang="en-US" altLang="en-US" sz="2000">
                <a:solidFill>
                  <a:schemeClr val="tx1"/>
                </a:solidFill>
                <a:latin typeface="Calibri" panose="020F0502020204030204" pitchFamily="34" charset="0"/>
                <a:cs typeface="Calibri" panose="020F0502020204030204" pitchFamily="34" charset="0"/>
              </a:rPr>
              <a:t>Data flow:</a:t>
            </a:r>
          </a:p>
          <a:p>
            <a:pPr lvl="3">
              <a:spcBef>
                <a:spcPct val="0"/>
              </a:spcBef>
              <a:buFont typeface="Arial" panose="020B0604020202020204" pitchFamily="34" charset="0"/>
              <a:buChar char="•"/>
            </a:pPr>
            <a:r>
              <a:rPr lang="en-US" altLang="en-US" sz="1800" b="0">
                <a:latin typeface="Calibri" panose="020F0502020204030204" pitchFamily="34" charset="0"/>
                <a:cs typeface="Calibri" panose="020F0502020204030204" pitchFamily="34" charset="0"/>
              </a:rPr>
              <a:t>If your application only ever receives values 1, 2, and 3 for a data element but your code is written to handle more values than that, our static analysis cannot  know that your data values are constrained to 1-3 in reality.  </a:t>
            </a:r>
          </a:p>
          <a:p>
            <a:pPr lvl="1">
              <a:lnSpc>
                <a:spcPct val="100000"/>
              </a:lnSpc>
              <a:spcBef>
                <a:spcPct val="0"/>
              </a:spcBef>
              <a:buClrTx/>
              <a:buFont typeface="Arial" panose="020B0604020202020204" pitchFamily="34" charset="0"/>
              <a:buChar char="•"/>
            </a:pPr>
            <a:r>
              <a:rPr lang="en-US" altLang="en-US" sz="2000">
                <a:solidFill>
                  <a:schemeClr val="tx1"/>
                </a:solidFill>
                <a:latin typeface="Calibri" panose="020F0502020204030204" pitchFamily="34" charset="0"/>
                <a:cs typeface="Calibri" panose="020F0502020204030204" pitchFamily="34" charset="0"/>
              </a:rPr>
              <a:t>Non-returning Calls </a:t>
            </a:r>
            <a:r>
              <a:rPr lang="en-US" altLang="en-US" sz="1600" b="0">
                <a:solidFill>
                  <a:schemeClr val="tx1"/>
                </a:solidFill>
                <a:latin typeface="Calibri" panose="020F0502020204030204" pitchFamily="34" charset="0"/>
                <a:cs typeface="Calibri" panose="020F0502020204030204" pitchFamily="34" charset="0"/>
              </a:rPr>
              <a:t>(program-level exits):  </a:t>
            </a:r>
            <a:endParaRPr lang="en-US" altLang="en-US" sz="2000" b="0">
              <a:solidFill>
                <a:schemeClr val="tx1"/>
              </a:solidFill>
              <a:latin typeface="Calibri" panose="020F0502020204030204" pitchFamily="34" charset="0"/>
              <a:cs typeface="Calibri" panose="020F0502020204030204" pitchFamily="34" charset="0"/>
            </a:endParaRPr>
          </a:p>
          <a:p>
            <a:pPr lvl="3">
              <a:spcBef>
                <a:spcPct val="0"/>
              </a:spcBef>
              <a:buFont typeface="Arial" panose="020B0604020202020204" pitchFamily="34" charset="0"/>
              <a:buChar char="•"/>
            </a:pPr>
            <a:r>
              <a:rPr lang="en-US" altLang="en-US" sz="1800" b="0">
                <a:latin typeface="Calibri" panose="020F0502020204030204" pitchFamily="34" charset="0"/>
                <a:cs typeface="Calibri" panose="020F0502020204030204" pitchFamily="34" charset="0"/>
              </a:rPr>
              <a:t>Static analysis only examines the current program logic, so if at run time program A invokes program B and for some reason it never returns, we cannot know that, so we would say that code in program A which follows the invocation of program B is reachable when in fact it may not be.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7938" name="Rectangle 2">
            <a:extLst>
              <a:ext uri="{FF2B5EF4-FFF2-40B4-BE49-F238E27FC236}">
                <a16:creationId xmlns:a16="http://schemas.microsoft.com/office/drawing/2014/main" id="{B5BFEF02-D64E-77E9-4A1D-5F118253C614}"/>
              </a:ext>
            </a:extLst>
          </p:cNvPr>
          <p:cNvSpPr>
            <a:spLocks noGrp="1" noChangeArrowheads="1"/>
          </p:cNvSpPr>
          <p:nvPr>
            <p:ph type="title"/>
          </p:nvPr>
        </p:nvSpPr>
        <p:spPr/>
        <p:txBody>
          <a:bodyPr/>
          <a:lstStyle/>
          <a:p>
            <a:pPr eaLnBrk="1" hangingPunct="1"/>
            <a:r>
              <a:rPr lang="en-US" altLang="en-US"/>
              <a:t>Optional Topic – </a:t>
            </a:r>
            <a:r>
              <a:rPr lang="en-US" altLang="en-US" b="0"/>
              <a:t>Unreachable (“dead”) code – Setup in Preferences</a:t>
            </a:r>
            <a:endParaRPr lang="en-US" altLang="en-US"/>
          </a:p>
        </p:txBody>
      </p:sp>
      <p:sp>
        <p:nvSpPr>
          <p:cNvPr id="167939" name="Text Box 4">
            <a:extLst>
              <a:ext uri="{FF2B5EF4-FFF2-40B4-BE49-F238E27FC236}">
                <a16:creationId xmlns:a16="http://schemas.microsoft.com/office/drawing/2014/main" id="{2BA6776F-F0A5-67C0-586A-AF9BD0818A35}"/>
              </a:ext>
            </a:extLst>
          </p:cNvPr>
          <p:cNvSpPr txBox="1">
            <a:spLocks noChangeArrowheads="1"/>
          </p:cNvSpPr>
          <p:nvPr/>
        </p:nvSpPr>
        <p:spPr bwMode="auto">
          <a:xfrm>
            <a:off x="1566864" y="685801"/>
            <a:ext cx="8986837"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1085850" indent="-3429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57350" indent="-3429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Wingdings" pitchFamily="2" charset="2"/>
              <a:buNone/>
            </a:pPr>
            <a:r>
              <a:rPr lang="en-US" altLang="en-US" sz="2400">
                <a:cs typeface="Arial" panose="020B0604020202020204" pitchFamily="34" charset="0"/>
              </a:rPr>
              <a:t>Unreachable Code </a:t>
            </a:r>
            <a:r>
              <a:rPr lang="en-US" altLang="en-US" sz="2400" b="0">
                <a:cs typeface="Arial" panose="020B0604020202020204" pitchFamily="34" charset="0"/>
              </a:rPr>
              <a:t>searching can be turned on (Warning) or off (Ignore) in </a:t>
            </a:r>
            <a:r>
              <a:rPr lang="en-US" altLang="en-US">
                <a:cs typeface="Arial" panose="020B0604020202020204" pitchFamily="34" charset="0"/>
              </a:rPr>
              <a:t>Preferences  </a:t>
            </a:r>
            <a:r>
              <a:rPr lang="en-US" altLang="en-US">
                <a:cs typeface="Arial" panose="020B0604020202020204" pitchFamily="34" charset="0"/>
                <a:sym typeface="Wingdings" pitchFamily="2" charset="2"/>
              </a:rPr>
              <a:t>  COBOL    Real Time Syntax Check</a:t>
            </a:r>
            <a:endParaRPr lang="en-US" altLang="en-US" sz="2400">
              <a:cs typeface="Arial" panose="020B0604020202020204" pitchFamily="34" charset="0"/>
            </a:endParaRPr>
          </a:p>
        </p:txBody>
      </p:sp>
      <p:pic>
        <p:nvPicPr>
          <p:cNvPr id="167940" name="Picture 2">
            <a:extLst>
              <a:ext uri="{FF2B5EF4-FFF2-40B4-BE49-F238E27FC236}">
                <a16:creationId xmlns:a16="http://schemas.microsoft.com/office/drawing/2014/main" id="{83D5EE04-EB59-986F-2567-BC2C5017D9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0051" y="1447800"/>
            <a:ext cx="6424613"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9986" name="Rectangle 2">
            <a:extLst>
              <a:ext uri="{FF2B5EF4-FFF2-40B4-BE49-F238E27FC236}">
                <a16:creationId xmlns:a16="http://schemas.microsoft.com/office/drawing/2014/main" id="{DF7BAC97-7D4D-7EE9-D8B7-9538CBA20C93}"/>
              </a:ext>
            </a:extLst>
          </p:cNvPr>
          <p:cNvSpPr>
            <a:spLocks noGrp="1" noChangeArrowheads="1"/>
          </p:cNvSpPr>
          <p:nvPr>
            <p:ph type="title"/>
          </p:nvPr>
        </p:nvSpPr>
        <p:spPr/>
        <p:txBody>
          <a:bodyPr/>
          <a:lstStyle/>
          <a:p>
            <a:pPr eaLnBrk="1" hangingPunct="1"/>
            <a:r>
              <a:rPr lang="en-US" altLang="en-US"/>
              <a:t>Optional Topic – </a:t>
            </a:r>
            <a:r>
              <a:rPr lang="en-US" altLang="en-US" b="0"/>
              <a:t>Unreachable (“Dead”) code – </a:t>
            </a:r>
            <a:r>
              <a:rPr lang="en-US" altLang="en-US"/>
              <a:t>Source Annotations</a:t>
            </a:r>
          </a:p>
        </p:txBody>
      </p:sp>
      <p:sp>
        <p:nvSpPr>
          <p:cNvPr id="169987" name="Text Box 4">
            <a:extLst>
              <a:ext uri="{FF2B5EF4-FFF2-40B4-BE49-F238E27FC236}">
                <a16:creationId xmlns:a16="http://schemas.microsoft.com/office/drawing/2014/main" id="{A0FE77FB-8828-4BAD-CAE9-1F6D185B6D36}"/>
              </a:ext>
            </a:extLst>
          </p:cNvPr>
          <p:cNvSpPr txBox="1">
            <a:spLocks noChangeArrowheads="1"/>
          </p:cNvSpPr>
          <p:nvPr/>
        </p:nvSpPr>
        <p:spPr bwMode="auto">
          <a:xfrm>
            <a:off x="1600200" y="1062038"/>
            <a:ext cx="8986838"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1085850" indent="-34290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57350" indent="-3429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2400" b="0">
                <a:cs typeface="Arial" panose="020B0604020202020204" pitchFamily="34" charset="0"/>
              </a:rPr>
              <a:t>Unreachable code annotated in the Editor view</a:t>
            </a:r>
          </a:p>
        </p:txBody>
      </p:sp>
      <p:cxnSp>
        <p:nvCxnSpPr>
          <p:cNvPr id="169988" name="Straight Arrow Connector 3">
            <a:extLst>
              <a:ext uri="{FF2B5EF4-FFF2-40B4-BE49-F238E27FC236}">
                <a16:creationId xmlns:a16="http://schemas.microsoft.com/office/drawing/2014/main" id="{CD8D59A8-5376-E54F-5FC4-252A62F89CFA}"/>
              </a:ext>
            </a:extLst>
          </p:cNvPr>
          <p:cNvCxnSpPr>
            <a:cxnSpLocks noChangeShapeType="1"/>
          </p:cNvCxnSpPr>
          <p:nvPr/>
        </p:nvCxnSpPr>
        <p:spPr bwMode="auto">
          <a:xfrm>
            <a:off x="2286000" y="1905000"/>
            <a:ext cx="685800" cy="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9989" name="Picture 4">
            <a:extLst>
              <a:ext uri="{FF2B5EF4-FFF2-40B4-BE49-F238E27FC236}">
                <a16:creationId xmlns:a16="http://schemas.microsoft.com/office/drawing/2014/main" id="{7F0ED492-6733-4174-4C33-B915824A18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0064" y="1828801"/>
            <a:ext cx="7627937" cy="464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2034" name="Rectangle 2">
            <a:extLst>
              <a:ext uri="{FF2B5EF4-FFF2-40B4-BE49-F238E27FC236}">
                <a16:creationId xmlns:a16="http://schemas.microsoft.com/office/drawing/2014/main" id="{F36C4E7C-D6D7-EA42-4D26-84A0D00180EA}"/>
              </a:ext>
            </a:extLst>
          </p:cNvPr>
          <p:cNvSpPr>
            <a:spLocks noGrp="1" noChangeArrowheads="1"/>
          </p:cNvSpPr>
          <p:nvPr>
            <p:ph type="title"/>
          </p:nvPr>
        </p:nvSpPr>
        <p:spPr/>
        <p:txBody>
          <a:bodyPr/>
          <a:lstStyle/>
          <a:p>
            <a:pPr eaLnBrk="1" hangingPunct="1"/>
            <a:r>
              <a:rPr lang="en-US" altLang="en-US"/>
              <a:t>Optional Topic – </a:t>
            </a:r>
            <a:r>
              <a:rPr lang="en-US" altLang="en-US" sz="2800"/>
              <a:t>Identify Unused Variables</a:t>
            </a:r>
            <a:endParaRPr lang="en-US" altLang="en-US"/>
          </a:p>
        </p:txBody>
      </p:sp>
      <p:sp>
        <p:nvSpPr>
          <p:cNvPr id="165891" name="Text Box 4">
            <a:extLst>
              <a:ext uri="{FF2B5EF4-FFF2-40B4-BE49-F238E27FC236}">
                <a16:creationId xmlns:a16="http://schemas.microsoft.com/office/drawing/2014/main" id="{1F0B42F6-7224-8326-AEFA-3679B5A2F6BE}"/>
              </a:ext>
            </a:extLst>
          </p:cNvPr>
          <p:cNvSpPr txBox="1">
            <a:spLocks noChangeArrowheads="1"/>
          </p:cNvSpPr>
          <p:nvPr/>
        </p:nvSpPr>
        <p:spPr bwMode="auto">
          <a:xfrm>
            <a:off x="1524000" y="693738"/>
            <a:ext cx="4648200" cy="2430462"/>
          </a:xfrm>
          <a:prstGeom prst="rect">
            <a:avLst/>
          </a:prstGeom>
          <a:noFill/>
          <a:ln>
            <a:noFill/>
          </a:ln>
          <a:effectLst/>
        </p:spPr>
        <p:txBody>
          <a:bodyPr>
            <a:spAutoFit/>
          </a:bodyPr>
          <a:lstStyle>
            <a:lvl1pPr marL="285750" indent="-285750">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1085850" indent="-34290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57350" indent="-3429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marL="0" indent="0" eaLnBrk="1" hangingPunct="1">
              <a:lnSpc>
                <a:spcPct val="100000"/>
              </a:lnSpc>
              <a:spcBef>
                <a:spcPct val="25000"/>
              </a:spcBef>
              <a:spcAft>
                <a:spcPct val="15000"/>
              </a:spcAft>
              <a:buClr>
                <a:schemeClr val="accent1"/>
              </a:buClr>
              <a:buNone/>
              <a:defRPr/>
            </a:pPr>
            <a:r>
              <a:rPr lang="en-US" altLang="en-US" sz="1800" b="0" dirty="0">
                <a:cs typeface="Arial" panose="020B0604020202020204" pitchFamily="34" charset="0"/>
              </a:rPr>
              <a:t>IDz provides functionality that exposes variables that are never used:</a:t>
            </a:r>
          </a:p>
          <a:p>
            <a:pPr eaLnBrk="1" hangingPunct="1">
              <a:lnSpc>
                <a:spcPct val="100000"/>
              </a:lnSpc>
              <a:spcBef>
                <a:spcPct val="25000"/>
              </a:spcBef>
              <a:spcAft>
                <a:spcPct val="15000"/>
              </a:spcAft>
              <a:buClr>
                <a:schemeClr val="accent1"/>
              </a:buClr>
              <a:buFont typeface="Arial" panose="020B0604020202020204" pitchFamily="34" charset="0"/>
              <a:buChar char="•"/>
              <a:defRPr/>
            </a:pPr>
            <a:r>
              <a:rPr lang="en-US" altLang="en-US" sz="1800" b="0" dirty="0">
                <a:cs typeface="Arial" panose="020B0604020202020204" pitchFamily="34" charset="0"/>
              </a:rPr>
              <a:t>By “used” we mean:</a:t>
            </a:r>
          </a:p>
          <a:p>
            <a:pPr lvl="1">
              <a:lnSpc>
                <a:spcPct val="100000"/>
              </a:lnSpc>
              <a:spcBef>
                <a:spcPct val="0"/>
              </a:spcBef>
              <a:buClrTx/>
              <a:buFont typeface="Arial" panose="020B0604020202020204" pitchFamily="34" charset="0"/>
              <a:buChar char="•"/>
              <a:defRPr/>
            </a:pPr>
            <a:r>
              <a:rPr lang="en-US" altLang="en-US" sz="1400" b="0" dirty="0">
                <a:solidFill>
                  <a:schemeClr val="tx1"/>
                </a:solidFill>
                <a:latin typeface="Verdana" panose="020B0604030504040204" pitchFamily="34" charset="0"/>
              </a:rPr>
              <a:t>Unreferenced by Procedural statements including Ref-Mods</a:t>
            </a:r>
          </a:p>
          <a:p>
            <a:pPr lvl="1">
              <a:lnSpc>
                <a:spcPct val="100000"/>
              </a:lnSpc>
              <a:spcBef>
                <a:spcPct val="0"/>
              </a:spcBef>
              <a:buClrTx/>
              <a:buFont typeface="Arial" panose="020B0604020202020204" pitchFamily="34" charset="0"/>
              <a:buChar char="•"/>
              <a:defRPr/>
            </a:pPr>
            <a:r>
              <a:rPr lang="en-US" altLang="en-US" sz="1400" b="0" dirty="0">
                <a:solidFill>
                  <a:schemeClr val="tx1"/>
                </a:solidFill>
                <a:latin typeface="Verdana" panose="020B0604030504040204" pitchFamily="34" charset="0"/>
              </a:rPr>
              <a:t>Parent and child (group) fields are not referenced</a:t>
            </a:r>
          </a:p>
          <a:p>
            <a:pPr lvl="1">
              <a:lnSpc>
                <a:spcPct val="100000"/>
              </a:lnSpc>
              <a:spcBef>
                <a:spcPct val="0"/>
              </a:spcBef>
              <a:buClrTx/>
              <a:buFont typeface="Arial" panose="020B0604020202020204" pitchFamily="34" charset="0"/>
              <a:buChar char="•"/>
              <a:defRPr/>
            </a:pPr>
            <a:endParaRPr lang="en-US" altLang="en-US" sz="1400" b="0" dirty="0">
              <a:solidFill>
                <a:schemeClr val="tx1"/>
              </a:solidFill>
              <a:latin typeface="Verdana" panose="020B0604030504040204" pitchFamily="34" charset="0"/>
            </a:endParaRPr>
          </a:p>
          <a:p>
            <a:pPr marL="0" indent="0">
              <a:lnSpc>
                <a:spcPct val="100000"/>
              </a:lnSpc>
              <a:spcBef>
                <a:spcPct val="0"/>
              </a:spcBef>
              <a:buClrTx/>
              <a:buNone/>
              <a:defRPr/>
            </a:pPr>
            <a:r>
              <a:rPr lang="en-US" altLang="en-US" sz="1800" b="0" dirty="0">
                <a:latin typeface="Verdana" panose="020B0604030504040204" pitchFamily="34" charset="0"/>
              </a:rPr>
              <a:t>Options include </a:t>
            </a:r>
            <a:r>
              <a:rPr lang="en-US" altLang="en-US" sz="1800" dirty="0">
                <a:latin typeface="Verdana" panose="020B0604030504040204" pitchFamily="34" charset="0"/>
              </a:rPr>
              <a:t>Highlight</a:t>
            </a:r>
            <a:r>
              <a:rPr lang="en-US" altLang="en-US" sz="1800" b="0" dirty="0">
                <a:latin typeface="Verdana" panose="020B0604030504040204" pitchFamily="34" charset="0"/>
              </a:rPr>
              <a:t> or </a:t>
            </a:r>
            <a:r>
              <a:rPr lang="en-US" altLang="en-US" sz="1800" dirty="0">
                <a:latin typeface="Verdana" panose="020B0604030504040204" pitchFamily="34" charset="0"/>
              </a:rPr>
              <a:t>Remove</a:t>
            </a:r>
          </a:p>
        </p:txBody>
      </p:sp>
      <p:pic>
        <p:nvPicPr>
          <p:cNvPr id="2" name="Picture 1">
            <a:extLst>
              <a:ext uri="{FF2B5EF4-FFF2-40B4-BE49-F238E27FC236}">
                <a16:creationId xmlns:a16="http://schemas.microsoft.com/office/drawing/2014/main" id="{E63CD265-A78C-4DFA-6FB4-9EB636FC855A}"/>
              </a:ext>
            </a:extLst>
          </p:cNvPr>
          <p:cNvPicPr>
            <a:picLocks noChangeAspect="1"/>
          </p:cNvPicPr>
          <p:nvPr/>
        </p:nvPicPr>
        <p:blipFill>
          <a:blip r:embed="rId3"/>
          <a:stretch>
            <a:fillRect/>
          </a:stretch>
        </p:blipFill>
        <p:spPr>
          <a:xfrm>
            <a:off x="1524000" y="3276600"/>
            <a:ext cx="8001000" cy="3458728"/>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72037" name="Picture 2">
            <a:extLst>
              <a:ext uri="{FF2B5EF4-FFF2-40B4-BE49-F238E27FC236}">
                <a16:creationId xmlns:a16="http://schemas.microsoft.com/office/drawing/2014/main" id="{519D8D75-436C-F161-BA3B-33B7D801DA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693739"/>
            <a:ext cx="4491038" cy="247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8" name="TextBox 3">
            <a:extLst>
              <a:ext uri="{FF2B5EF4-FFF2-40B4-BE49-F238E27FC236}">
                <a16:creationId xmlns:a16="http://schemas.microsoft.com/office/drawing/2014/main" id="{2E034A59-342C-96ED-6309-A89789FAFA16}"/>
              </a:ext>
            </a:extLst>
          </p:cNvPr>
          <p:cNvSpPr txBox="1">
            <a:spLocks noChangeArrowheads="1"/>
          </p:cNvSpPr>
          <p:nvPr/>
        </p:nvSpPr>
        <p:spPr bwMode="auto">
          <a:xfrm>
            <a:off x="6180138" y="2362201"/>
            <a:ext cx="426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200" b="0">
                <a:latin typeface="Abadi" panose="020B0604020104020204" pitchFamily="34" charset="0"/>
              </a:rPr>
              <a:t>If you select Remove you will be given an opportunity to Cancel the operation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Title 1">
            <a:extLst>
              <a:ext uri="{FF2B5EF4-FFF2-40B4-BE49-F238E27FC236}">
                <a16:creationId xmlns:a16="http://schemas.microsoft.com/office/drawing/2014/main" id="{36674956-A023-8F10-9CF8-89E29D003AD2}"/>
              </a:ext>
            </a:extLst>
          </p:cNvPr>
          <p:cNvSpPr>
            <a:spLocks noGrp="1" noChangeArrowheads="1"/>
          </p:cNvSpPr>
          <p:nvPr>
            <p:ph type="title"/>
          </p:nvPr>
        </p:nvSpPr>
        <p:spPr/>
        <p:txBody>
          <a:bodyPr/>
          <a:lstStyle/>
          <a:p>
            <a:r>
              <a:rPr lang="en-US" altLang="en-US"/>
              <a:t>Code Review - Three separate options/workflows</a:t>
            </a:r>
          </a:p>
        </p:txBody>
      </p:sp>
      <p:cxnSp>
        <p:nvCxnSpPr>
          <p:cNvPr id="128003" name="Straight Connector 4">
            <a:extLst>
              <a:ext uri="{FF2B5EF4-FFF2-40B4-BE49-F238E27FC236}">
                <a16:creationId xmlns:a16="http://schemas.microsoft.com/office/drawing/2014/main" id="{B622EFFF-AC7C-C350-8E3C-1F6BB107587B}"/>
              </a:ext>
            </a:extLst>
          </p:cNvPr>
          <p:cNvCxnSpPr>
            <a:cxnSpLocks noChangeShapeType="1"/>
          </p:cNvCxnSpPr>
          <p:nvPr/>
        </p:nvCxnSpPr>
        <p:spPr bwMode="auto">
          <a:xfrm>
            <a:off x="4191000" y="685800"/>
            <a:ext cx="76200" cy="60198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004" name="Straight Connector 5">
            <a:extLst>
              <a:ext uri="{FF2B5EF4-FFF2-40B4-BE49-F238E27FC236}">
                <a16:creationId xmlns:a16="http://schemas.microsoft.com/office/drawing/2014/main" id="{2E866F7F-C935-9155-671F-0D16072111AB}"/>
              </a:ext>
            </a:extLst>
          </p:cNvPr>
          <p:cNvCxnSpPr>
            <a:cxnSpLocks noChangeShapeType="1"/>
          </p:cNvCxnSpPr>
          <p:nvPr/>
        </p:nvCxnSpPr>
        <p:spPr bwMode="auto">
          <a:xfrm>
            <a:off x="7010400" y="685800"/>
            <a:ext cx="76200" cy="60198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1F1F9FD2-A4F9-612E-BA5F-1CA518B8DA74}"/>
              </a:ext>
            </a:extLst>
          </p:cNvPr>
          <p:cNvSpPr txBox="1"/>
          <p:nvPr/>
        </p:nvSpPr>
        <p:spPr>
          <a:xfrm>
            <a:off x="1600201" y="3697288"/>
            <a:ext cx="2252663" cy="2246312"/>
          </a:xfrm>
          <a:prstGeom prst="rect">
            <a:avLst/>
          </a:prstGeom>
          <a:noFill/>
        </p:spPr>
        <p:txBody>
          <a:bodyPr>
            <a:spAutoFit/>
          </a:bodyPr>
          <a:lstStyle/>
          <a:p>
            <a:pPr>
              <a:defRPr/>
            </a:pPr>
            <a:r>
              <a:rPr lang="en-US" sz="1400" dirty="0"/>
              <a:t>Interactive – </a:t>
            </a:r>
          </a:p>
          <a:p>
            <a:pPr>
              <a:defRPr/>
            </a:pPr>
            <a:endParaRPr lang="en-US" sz="1400" dirty="0"/>
          </a:p>
          <a:p>
            <a:pPr marL="285750" indent="-285750">
              <a:buFont typeface="Arial" panose="020B0604020202020204" pitchFamily="34" charset="0"/>
              <a:buChar char="•"/>
              <a:defRPr/>
            </a:pPr>
            <a:r>
              <a:rPr lang="en-US" sz="1400" dirty="0"/>
              <a:t>Code Review a single program at a time:</a:t>
            </a:r>
          </a:p>
          <a:p>
            <a:pPr marL="742950" lvl="1" indent="-285750">
              <a:buFont typeface="Arial" panose="020B0604020202020204" pitchFamily="34" charset="0"/>
              <a:buChar char="•"/>
              <a:defRPr/>
            </a:pPr>
            <a:r>
              <a:rPr lang="en-US" sz="1400" dirty="0"/>
              <a:t>During Edit</a:t>
            </a:r>
          </a:p>
          <a:p>
            <a:pPr marL="742950" lvl="1" indent="-285750">
              <a:buFont typeface="Arial" panose="020B0604020202020204" pitchFamily="34" charset="0"/>
              <a:buChar char="•"/>
              <a:defRPr/>
            </a:pPr>
            <a:endParaRPr lang="en-US" sz="1400" dirty="0"/>
          </a:p>
          <a:p>
            <a:pPr marL="742950" lvl="1" indent="-285750">
              <a:buFont typeface="Arial" panose="020B0604020202020204" pitchFamily="34" charset="0"/>
              <a:buChar char="•"/>
              <a:defRPr/>
            </a:pPr>
            <a:r>
              <a:rPr lang="en-US" sz="1400" dirty="0"/>
              <a:t>Or from the Context Menu</a:t>
            </a:r>
          </a:p>
        </p:txBody>
      </p:sp>
      <p:sp>
        <p:nvSpPr>
          <p:cNvPr id="128006" name="Flowchart: Magnetic Disk 8">
            <a:extLst>
              <a:ext uri="{FF2B5EF4-FFF2-40B4-BE49-F238E27FC236}">
                <a16:creationId xmlns:a16="http://schemas.microsoft.com/office/drawing/2014/main" id="{A6E9D744-FC99-71EE-2140-DA4A20736703}"/>
              </a:ext>
            </a:extLst>
          </p:cNvPr>
          <p:cNvSpPr>
            <a:spLocks noChangeArrowheads="1"/>
          </p:cNvSpPr>
          <p:nvPr/>
        </p:nvSpPr>
        <p:spPr bwMode="auto">
          <a:xfrm>
            <a:off x="4343400" y="995363"/>
            <a:ext cx="2590800" cy="2514600"/>
          </a:xfrm>
          <a:prstGeom prst="flowChartMagneticDisk">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0" name="TextBox 9">
            <a:extLst>
              <a:ext uri="{FF2B5EF4-FFF2-40B4-BE49-F238E27FC236}">
                <a16:creationId xmlns:a16="http://schemas.microsoft.com/office/drawing/2014/main" id="{192714CB-90F3-386F-9ABF-6449B0CDA0DD}"/>
              </a:ext>
            </a:extLst>
          </p:cNvPr>
          <p:cNvSpPr txBox="1"/>
          <p:nvPr/>
        </p:nvSpPr>
        <p:spPr>
          <a:xfrm>
            <a:off x="4343400" y="3648076"/>
            <a:ext cx="2762250" cy="2462213"/>
          </a:xfrm>
          <a:prstGeom prst="rect">
            <a:avLst/>
          </a:prstGeom>
          <a:noFill/>
        </p:spPr>
        <p:txBody>
          <a:bodyPr>
            <a:spAutoFit/>
          </a:bodyPr>
          <a:lstStyle/>
          <a:p>
            <a:pPr>
              <a:defRPr/>
            </a:pPr>
            <a:r>
              <a:rPr lang="en-US" sz="1400" dirty="0"/>
              <a:t>Local Code Review – </a:t>
            </a:r>
          </a:p>
          <a:p>
            <a:pPr marL="285750" indent="-285750">
              <a:buFont typeface="Arial" panose="020B0604020202020204" pitchFamily="34" charset="0"/>
              <a:buChar char="•"/>
              <a:defRPr/>
            </a:pPr>
            <a:r>
              <a:rPr lang="en-US" sz="1400" dirty="0"/>
              <a:t>Still interactive mode, but can Code Review a PDS/library at a time</a:t>
            </a:r>
          </a:p>
          <a:p>
            <a:pPr>
              <a:defRPr/>
            </a:pPr>
            <a:endParaRPr lang="en-US" sz="1400" dirty="0"/>
          </a:p>
          <a:p>
            <a:pPr marL="285750" indent="-285750">
              <a:buFont typeface="Arial" panose="020B0604020202020204" pitchFamily="34" charset="0"/>
              <a:buChar char="•"/>
              <a:defRPr/>
            </a:pPr>
            <a:r>
              <a:rPr lang="en-US" sz="1400" dirty="0"/>
              <a:t>If the library has been copied down to a local workspace you can select and Code Review multiple programs </a:t>
            </a:r>
          </a:p>
        </p:txBody>
      </p:sp>
      <p:sp>
        <p:nvSpPr>
          <p:cNvPr id="128008" name="Flowchart: Multidocument 10">
            <a:extLst>
              <a:ext uri="{FF2B5EF4-FFF2-40B4-BE49-F238E27FC236}">
                <a16:creationId xmlns:a16="http://schemas.microsoft.com/office/drawing/2014/main" id="{C7480200-0C7A-B2DF-0BA5-55BEE5A9E41E}"/>
              </a:ext>
            </a:extLst>
          </p:cNvPr>
          <p:cNvSpPr>
            <a:spLocks noChangeArrowheads="1"/>
          </p:cNvSpPr>
          <p:nvPr/>
        </p:nvSpPr>
        <p:spPr bwMode="auto">
          <a:xfrm>
            <a:off x="7210426" y="762000"/>
            <a:ext cx="3376613" cy="2357438"/>
          </a:xfrm>
          <a:prstGeom prst="flowChartMultidocumen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2" name="TextBox 11">
            <a:extLst>
              <a:ext uri="{FF2B5EF4-FFF2-40B4-BE49-F238E27FC236}">
                <a16:creationId xmlns:a16="http://schemas.microsoft.com/office/drawing/2014/main" id="{D42E5401-8FBB-D7DE-5DEC-7E37054EB616}"/>
              </a:ext>
            </a:extLst>
          </p:cNvPr>
          <p:cNvSpPr txBox="1"/>
          <p:nvPr/>
        </p:nvSpPr>
        <p:spPr>
          <a:xfrm>
            <a:off x="7162800" y="3200401"/>
            <a:ext cx="3424238" cy="3324225"/>
          </a:xfrm>
          <a:prstGeom prst="rect">
            <a:avLst/>
          </a:prstGeom>
          <a:noFill/>
        </p:spPr>
        <p:txBody>
          <a:bodyPr>
            <a:spAutoFit/>
          </a:bodyPr>
          <a:lstStyle/>
          <a:p>
            <a:pPr>
              <a:defRPr/>
            </a:pPr>
            <a:r>
              <a:rPr lang="en-US" sz="1400" dirty="0"/>
              <a:t>Batch – </a:t>
            </a:r>
          </a:p>
          <a:p>
            <a:pPr marL="285750" indent="-285750">
              <a:buFont typeface="Arial" panose="020B0604020202020204" pitchFamily="34" charset="0"/>
              <a:buChar char="•"/>
              <a:defRPr/>
            </a:pPr>
            <a:r>
              <a:rPr lang="en-US" sz="1400" dirty="0"/>
              <a:t>Code Review one or more  PDS/libraries at a time…Or – Code Review specific members from a library in one run</a:t>
            </a:r>
          </a:p>
          <a:p>
            <a:pPr marL="285750" indent="-285750">
              <a:buFont typeface="Arial" panose="020B0604020202020204" pitchFamily="34" charset="0"/>
              <a:buChar char="•"/>
              <a:defRPr/>
            </a:pPr>
            <a:endParaRPr lang="en-US" sz="1400" dirty="0"/>
          </a:p>
          <a:p>
            <a:pPr marL="285750" indent="-285750">
              <a:buFont typeface="Arial" panose="020B0604020202020204" pitchFamily="34" charset="0"/>
              <a:buChar char="•"/>
              <a:defRPr/>
            </a:pPr>
            <a:r>
              <a:rPr lang="en-US" sz="1400" dirty="0"/>
              <a:t>The three Code Review Severity levels will return as MVS Job Step Completion Codes…</a:t>
            </a:r>
          </a:p>
          <a:p>
            <a:pPr marL="742950" lvl="1" indent="-285750">
              <a:buFont typeface="Arial" panose="020B0604020202020204" pitchFamily="34" charset="0"/>
              <a:buChar char="•"/>
              <a:defRPr/>
            </a:pPr>
            <a:r>
              <a:rPr lang="en-US" sz="1400" dirty="0"/>
              <a:t>Allowing you to conditionally run other job steps – as part of Continuous Integration</a:t>
            </a:r>
          </a:p>
        </p:txBody>
      </p:sp>
      <p:sp>
        <p:nvSpPr>
          <p:cNvPr id="128010" name="TextBox 12">
            <a:extLst>
              <a:ext uri="{FF2B5EF4-FFF2-40B4-BE49-F238E27FC236}">
                <a16:creationId xmlns:a16="http://schemas.microsoft.com/office/drawing/2014/main" id="{244B7982-59D2-0B9C-E23F-B6E1A2796257}"/>
              </a:ext>
            </a:extLst>
          </p:cNvPr>
          <p:cNvSpPr txBox="1">
            <a:spLocks noChangeArrowheads="1"/>
          </p:cNvSpPr>
          <p:nvPr/>
        </p:nvSpPr>
        <p:spPr bwMode="auto">
          <a:xfrm>
            <a:off x="4619626" y="2286001"/>
            <a:ext cx="2009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r>
              <a:rPr lang="en-US" altLang="en-US" sz="1400"/>
              <a:t>MTEST.LIB.COBOL</a:t>
            </a:r>
          </a:p>
        </p:txBody>
      </p:sp>
      <p:pic>
        <p:nvPicPr>
          <p:cNvPr id="128011" name="Picture 14">
            <a:extLst>
              <a:ext uri="{FF2B5EF4-FFF2-40B4-BE49-F238E27FC236}">
                <a16:creationId xmlns:a16="http://schemas.microsoft.com/office/drawing/2014/main" id="{B892BFBD-8E37-AA8A-C86A-EA51C8F5F4D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50114" y="1230314"/>
            <a:ext cx="2884487"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2" name="Picture 15">
            <a:extLst>
              <a:ext uri="{FF2B5EF4-FFF2-40B4-BE49-F238E27FC236}">
                <a16:creationId xmlns:a16="http://schemas.microsoft.com/office/drawing/2014/main" id="{9F1B0110-4CF3-1ABE-A581-D27B25A21EB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93850" y="1143000"/>
            <a:ext cx="25209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082" name="Title 1">
            <a:extLst>
              <a:ext uri="{FF2B5EF4-FFF2-40B4-BE49-F238E27FC236}">
                <a16:creationId xmlns:a16="http://schemas.microsoft.com/office/drawing/2014/main" id="{858F8FBC-5581-1CDB-C2C6-ECAE67AF8133}"/>
              </a:ext>
            </a:extLst>
          </p:cNvPr>
          <p:cNvSpPr>
            <a:spLocks noGrp="1" noChangeArrowheads="1"/>
          </p:cNvSpPr>
          <p:nvPr>
            <p:ph type="title"/>
          </p:nvPr>
        </p:nvSpPr>
        <p:spPr/>
        <p:txBody>
          <a:bodyPr/>
          <a:lstStyle/>
          <a:p>
            <a:r>
              <a:rPr lang="en-US" altLang="en-US"/>
              <a:t>Optional Topic – Combining Filter(s) with Ctrl+F Find</a:t>
            </a:r>
          </a:p>
        </p:txBody>
      </p:sp>
      <p:sp>
        <p:nvSpPr>
          <p:cNvPr id="3" name="Content Placeholder 2">
            <a:extLst>
              <a:ext uri="{FF2B5EF4-FFF2-40B4-BE49-F238E27FC236}">
                <a16:creationId xmlns:a16="http://schemas.microsoft.com/office/drawing/2014/main" id="{374CD3C8-AB2F-21AA-E486-34AC1BCF17AD}"/>
              </a:ext>
            </a:extLst>
          </p:cNvPr>
          <p:cNvSpPr>
            <a:spLocks noGrp="1"/>
          </p:cNvSpPr>
          <p:nvPr>
            <p:ph idx="1"/>
          </p:nvPr>
        </p:nvSpPr>
        <p:spPr>
          <a:xfrm>
            <a:off x="1612900" y="765175"/>
            <a:ext cx="3492500" cy="4876800"/>
          </a:xfrm>
        </p:spPr>
        <p:txBody>
          <a:bodyPr>
            <a:normAutofit fontScale="70000" lnSpcReduction="20000"/>
          </a:bodyPr>
          <a:lstStyle/>
          <a:p>
            <a:pPr>
              <a:defRPr/>
            </a:pPr>
            <a:r>
              <a:rPr lang="en-US" i="1" dirty="0"/>
              <a:t>It can be useful to combine the Find/Replace capability of Ctrl+F with IDz Filters</a:t>
            </a:r>
          </a:p>
          <a:p>
            <a:pPr>
              <a:defRPr/>
            </a:pPr>
            <a:r>
              <a:rPr lang="en-US" dirty="0"/>
              <a:t>Steps:</a:t>
            </a:r>
          </a:p>
          <a:p>
            <a:pPr marL="687388" lvl="1" indent="-342900">
              <a:buFont typeface="+mj-lt"/>
              <a:buAutoNum type="arabicPeriod"/>
              <a:defRPr/>
            </a:pPr>
            <a:r>
              <a:rPr lang="en-US" dirty="0"/>
              <a:t>Filter the code</a:t>
            </a:r>
          </a:p>
          <a:p>
            <a:pPr marL="687388" lvl="1" indent="-342900">
              <a:buFont typeface="+mj-lt"/>
              <a:buAutoNum type="arabicPeriod"/>
              <a:defRPr/>
            </a:pPr>
            <a:r>
              <a:rPr lang="en-US" dirty="0"/>
              <a:t>Press Ctrl+F to open the Find menu</a:t>
            </a:r>
          </a:p>
          <a:p>
            <a:pPr marL="687388" lvl="1" indent="-342900">
              <a:buFont typeface="+mj-lt"/>
              <a:buAutoNum type="arabicPeriod"/>
              <a:defRPr/>
            </a:pPr>
            <a:r>
              <a:rPr lang="en-US" dirty="0"/>
              <a:t>Type in your Find text</a:t>
            </a:r>
          </a:p>
          <a:p>
            <a:pPr marL="687388" lvl="1" indent="-342900">
              <a:buFont typeface="+mj-lt"/>
              <a:buAutoNum type="arabicPeriod"/>
              <a:defRPr/>
            </a:pPr>
            <a:r>
              <a:rPr lang="en-US" dirty="0"/>
              <a:t>Press </a:t>
            </a:r>
            <a:r>
              <a:rPr lang="en-US" b="1" dirty="0">
                <a:effectLst>
                  <a:outerShdw blurRad="38100" dist="38100" dir="2700000" algn="tl">
                    <a:srgbClr val="000000">
                      <a:alpha val="43137"/>
                    </a:srgbClr>
                  </a:outerShdw>
                </a:effectLst>
              </a:rPr>
              <a:t>Next</a:t>
            </a:r>
          </a:p>
          <a:p>
            <a:pPr lvl="2">
              <a:defRPr/>
            </a:pPr>
            <a:r>
              <a:rPr lang="en-US" dirty="0"/>
              <a:t>Note – you must press Next.  The “All” option ignores filters</a:t>
            </a:r>
          </a:p>
          <a:p>
            <a:pPr lvl="2">
              <a:defRPr/>
            </a:pPr>
            <a:endParaRPr lang="en-US" dirty="0"/>
          </a:p>
          <a:p>
            <a:pPr>
              <a:defRPr/>
            </a:pPr>
            <a:r>
              <a:rPr lang="en-US" dirty="0"/>
              <a:t>Common use cases:</a:t>
            </a:r>
          </a:p>
          <a:p>
            <a:pPr lvl="1">
              <a:buFont typeface="Webdings" panose="05030102010509060703" pitchFamily="18" charset="2"/>
              <a:buChar char="4"/>
              <a:defRPr/>
            </a:pPr>
            <a:r>
              <a:rPr lang="en-US" b="1" dirty="0"/>
              <a:t>Change only comments </a:t>
            </a:r>
            <a:r>
              <a:rPr lang="en-US" dirty="0"/>
              <a:t>within a program </a:t>
            </a:r>
            <a:r>
              <a:rPr lang="en-US" dirty="0">
                <a:sym typeface="Wingdings" panose="05000000000000000000" pitchFamily="2" charset="2"/>
              </a:rPr>
              <a:t></a:t>
            </a:r>
          </a:p>
          <a:p>
            <a:pPr lvl="1">
              <a:buFont typeface="Webdings" panose="05030102010509060703" pitchFamily="18" charset="2"/>
              <a:buChar char="4"/>
              <a:defRPr/>
            </a:pPr>
            <a:r>
              <a:rPr lang="en-US" b="1" dirty="0">
                <a:sym typeface="Wingdings" panose="05000000000000000000" pitchFamily="2" charset="2"/>
              </a:rPr>
              <a:t>Change only code </a:t>
            </a:r>
            <a:r>
              <a:rPr lang="en-US" dirty="0">
                <a:sym typeface="Wingdings" panose="05000000000000000000" pitchFamily="2" charset="2"/>
              </a:rPr>
              <a:t>(don’t change comment lines)</a:t>
            </a:r>
          </a:p>
          <a:p>
            <a:pPr lvl="1">
              <a:buFont typeface="Webdings" panose="05030102010509060703" pitchFamily="18" charset="2"/>
              <a:buChar char="4"/>
              <a:defRPr/>
            </a:pPr>
            <a:r>
              <a:rPr lang="en-US" b="1" dirty="0">
                <a:sym typeface="Wingdings" panose="05000000000000000000" pitchFamily="2" charset="2"/>
              </a:rPr>
              <a:t> Change only embedded SQL, CICS or CICS/DLI </a:t>
            </a:r>
            <a:r>
              <a:rPr lang="en-US" dirty="0">
                <a:sym typeface="Wingdings" panose="05000000000000000000" pitchFamily="2" charset="2"/>
              </a:rPr>
              <a:t>statements</a:t>
            </a:r>
            <a:endParaRPr lang="en-US" dirty="0"/>
          </a:p>
        </p:txBody>
      </p:sp>
      <p:pic>
        <p:nvPicPr>
          <p:cNvPr id="174084" name="Picture 4">
            <a:extLst>
              <a:ext uri="{FF2B5EF4-FFF2-40B4-BE49-F238E27FC236}">
                <a16:creationId xmlns:a16="http://schemas.microsoft.com/office/drawing/2014/main" id="{957F3268-4360-8946-E8EA-B447A90C0B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92700" y="685800"/>
            <a:ext cx="55753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4085" name="Straight Arrow Connector 6">
            <a:extLst>
              <a:ext uri="{FF2B5EF4-FFF2-40B4-BE49-F238E27FC236}">
                <a16:creationId xmlns:a16="http://schemas.microsoft.com/office/drawing/2014/main" id="{D7434A33-F3CD-4A3A-DA14-6DDBEC1CADD1}"/>
              </a:ext>
            </a:extLst>
          </p:cNvPr>
          <p:cNvCxnSpPr>
            <a:cxnSpLocks noChangeShapeType="1"/>
          </p:cNvCxnSpPr>
          <p:nvPr/>
        </p:nvCxnSpPr>
        <p:spPr bwMode="auto">
          <a:xfrm flipH="1">
            <a:off x="7086600" y="990600"/>
            <a:ext cx="2590800" cy="23622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5106" name="Rectangle 2">
            <a:extLst>
              <a:ext uri="{FF2B5EF4-FFF2-40B4-BE49-F238E27FC236}">
                <a16:creationId xmlns:a16="http://schemas.microsoft.com/office/drawing/2014/main" id="{D949E214-F74F-EE93-8AE2-902CAD56348F}"/>
              </a:ext>
            </a:extLst>
          </p:cNvPr>
          <p:cNvSpPr>
            <a:spLocks noGrp="1" noChangeArrowheads="1"/>
          </p:cNvSpPr>
          <p:nvPr>
            <p:ph type="title"/>
          </p:nvPr>
        </p:nvSpPr>
        <p:spPr/>
        <p:txBody>
          <a:bodyPr/>
          <a:lstStyle/>
          <a:p>
            <a:pPr eaLnBrk="1" hangingPunct="1"/>
            <a:r>
              <a:rPr lang="en-US" altLang="en-US"/>
              <a:t>Optional Topic – Software Analyzer </a:t>
            </a:r>
            <a:r>
              <a:rPr lang="en-US" altLang="en-US" b="0"/>
              <a:t>(Custom Rules and Rule Categories)</a:t>
            </a:r>
          </a:p>
        </p:txBody>
      </p:sp>
      <p:sp>
        <p:nvSpPr>
          <p:cNvPr id="175107" name="Text Box 4">
            <a:extLst>
              <a:ext uri="{FF2B5EF4-FFF2-40B4-BE49-F238E27FC236}">
                <a16:creationId xmlns:a16="http://schemas.microsoft.com/office/drawing/2014/main" id="{F2B57B15-72E4-6604-38BD-09625BEDB9C1}"/>
              </a:ext>
            </a:extLst>
          </p:cNvPr>
          <p:cNvSpPr txBox="1">
            <a:spLocks noChangeArrowheads="1"/>
          </p:cNvSpPr>
          <p:nvPr/>
        </p:nvSpPr>
        <p:spPr bwMode="auto">
          <a:xfrm>
            <a:off x="1600201" y="854076"/>
            <a:ext cx="4289425" cy="550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102870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b="0">
                <a:cs typeface="Arial" panose="020B0604020202020204" pitchFamily="34" charset="0"/>
              </a:rPr>
              <a:t>IDz 8.5 and later provides around a dozen custom COBOL rules that you can add into your COBOL Rulesets for additional code review/standards validation.</a:t>
            </a:r>
          </a:p>
          <a:p>
            <a:pPr eaLnBrk="1" hangingPunct="1">
              <a:lnSpc>
                <a:spcPct val="100000"/>
              </a:lnSpc>
              <a:spcBef>
                <a:spcPct val="25000"/>
              </a:spcBef>
              <a:spcAft>
                <a:spcPct val="15000"/>
              </a:spcAft>
              <a:buClr>
                <a:schemeClr val="accent1"/>
              </a:buClr>
              <a:buFont typeface="Arial" panose="020B0604020202020204" pitchFamily="34" charset="0"/>
              <a:buChar char="•"/>
            </a:pPr>
            <a:endParaRPr lang="en-US" altLang="en-US" sz="1000" b="0">
              <a:cs typeface="Arial" panose="020B0604020202020204" pitchFamily="34" charset="0"/>
            </a:endParaRPr>
          </a:p>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b="0">
                <a:cs typeface="Arial" panose="020B0604020202020204" pitchFamily="34" charset="0"/>
              </a:rPr>
              <a:t>Custom Rule/Category definitions are made in your Workspace Preferences.</a:t>
            </a:r>
          </a:p>
          <a:p>
            <a:pPr eaLnBrk="1" hangingPunct="1">
              <a:lnSpc>
                <a:spcPct val="100000"/>
              </a:lnSpc>
              <a:spcBef>
                <a:spcPct val="25000"/>
              </a:spcBef>
              <a:spcAft>
                <a:spcPct val="15000"/>
              </a:spcAft>
              <a:buClr>
                <a:schemeClr val="accent1"/>
              </a:buClr>
              <a:buFont typeface="Arial" panose="020B0604020202020204" pitchFamily="34" charset="0"/>
              <a:buChar char="•"/>
            </a:pPr>
            <a:endParaRPr lang="en-US" altLang="en-US" sz="1000" b="0">
              <a:cs typeface="Arial" panose="020B0604020202020204" pitchFamily="34" charset="0"/>
            </a:endParaRPr>
          </a:p>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b="0">
                <a:cs typeface="Arial" panose="020B0604020202020204" pitchFamily="34" charset="0"/>
              </a:rPr>
              <a:t>You can also add Custom Categories – in which to organize/catalog these custom rules. </a:t>
            </a:r>
          </a:p>
          <a:p>
            <a:pPr lvl="1" eaLnBrk="1" hangingPunct="1">
              <a:lnSpc>
                <a:spcPct val="100000"/>
              </a:lnSpc>
              <a:spcBef>
                <a:spcPct val="25000"/>
              </a:spcBef>
              <a:spcAft>
                <a:spcPct val="15000"/>
              </a:spcAft>
              <a:buClr>
                <a:schemeClr val="accent1"/>
              </a:buClr>
              <a:buFont typeface="Arial" panose="020B0604020202020204" pitchFamily="34" charset="0"/>
              <a:buChar char="•"/>
            </a:pPr>
            <a:r>
              <a:rPr lang="en-US" altLang="en-US" sz="2000" b="0">
                <a:solidFill>
                  <a:schemeClr val="tx1"/>
                </a:solidFill>
                <a:cs typeface="Arial" panose="020B0604020202020204" pitchFamily="34" charset="0"/>
              </a:rPr>
              <a:t>The Custom Categories appear in the Software Analysis Configurations</a:t>
            </a:r>
          </a:p>
        </p:txBody>
      </p:sp>
      <p:pic>
        <p:nvPicPr>
          <p:cNvPr id="598021" name="Picture 5">
            <a:extLst>
              <a:ext uri="{FF2B5EF4-FFF2-40B4-BE49-F238E27FC236}">
                <a16:creationId xmlns:a16="http://schemas.microsoft.com/office/drawing/2014/main" id="{95DAC5FD-CACE-33D4-0EAD-6225FF7F341C}"/>
              </a:ext>
            </a:extLst>
          </p:cNvPr>
          <p:cNvPicPr>
            <a:picLocks noChangeAspect="1" noChangeArrowheads="1"/>
          </p:cNvPicPr>
          <p:nvPr/>
        </p:nvPicPr>
        <p:blipFill>
          <a:blip r:embed="rId3"/>
          <a:srcRect/>
          <a:stretch>
            <a:fillRect/>
          </a:stretch>
        </p:blipFill>
        <p:spPr bwMode="auto">
          <a:xfrm>
            <a:off x="5889625" y="685801"/>
            <a:ext cx="4770438" cy="5243513"/>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7154" name="Rectangle 2">
            <a:extLst>
              <a:ext uri="{FF2B5EF4-FFF2-40B4-BE49-F238E27FC236}">
                <a16:creationId xmlns:a16="http://schemas.microsoft.com/office/drawing/2014/main" id="{C5080AA9-4C6A-B46B-A5B4-42B739277138}"/>
              </a:ext>
            </a:extLst>
          </p:cNvPr>
          <p:cNvSpPr>
            <a:spLocks noGrp="1" noChangeArrowheads="1"/>
          </p:cNvSpPr>
          <p:nvPr>
            <p:ph type="title"/>
          </p:nvPr>
        </p:nvSpPr>
        <p:spPr>
          <a:xfrm>
            <a:off x="1587500" y="73025"/>
            <a:ext cx="9080500" cy="533400"/>
          </a:xfrm>
        </p:spPr>
        <p:txBody>
          <a:bodyPr/>
          <a:lstStyle/>
          <a:p>
            <a:pPr eaLnBrk="1" hangingPunct="1"/>
            <a:r>
              <a:rPr lang="en-US" altLang="en-US" sz="2000">
                <a:solidFill>
                  <a:schemeClr val="tx1"/>
                </a:solidFill>
                <a:sym typeface="Webdings" pitchFamily="2" charset="2"/>
              </a:rPr>
              <a:t>Optional Topic </a:t>
            </a:r>
            <a:r>
              <a:rPr lang="en-US" altLang="en-US" sz="1800">
                <a:solidFill>
                  <a:schemeClr val="tx1"/>
                </a:solidFill>
                <a:sym typeface="Webdings" pitchFamily="2" charset="2"/>
              </a:rPr>
              <a:t>– </a:t>
            </a:r>
            <a:r>
              <a:rPr lang="en-US" altLang="en-US" sz="2000"/>
              <a:t>Software Analyzer (Custom Rules and Categories) – 1 of 4</a:t>
            </a:r>
          </a:p>
        </p:txBody>
      </p:sp>
      <p:sp>
        <p:nvSpPr>
          <p:cNvPr id="329732" name="Text Box 4">
            <a:extLst>
              <a:ext uri="{FF2B5EF4-FFF2-40B4-BE49-F238E27FC236}">
                <a16:creationId xmlns:a16="http://schemas.microsoft.com/office/drawing/2014/main" id="{F3F72079-B988-0E5B-769F-E44068DAEFFA}"/>
              </a:ext>
            </a:extLst>
          </p:cNvPr>
          <p:cNvSpPr txBox="1">
            <a:spLocks noChangeArrowheads="1"/>
          </p:cNvSpPr>
          <p:nvPr/>
        </p:nvSpPr>
        <p:spPr bwMode="auto">
          <a:xfrm>
            <a:off x="6916738" y="2312988"/>
            <a:ext cx="3751262" cy="1497012"/>
          </a:xfrm>
          <a:prstGeom prst="rect">
            <a:avLst/>
          </a:prstGeom>
          <a:noFill/>
          <a:ln>
            <a:noFill/>
          </a:ln>
          <a:effectLst/>
        </p:spPr>
        <p:txBody>
          <a:bodyPr>
            <a:spAutoFit/>
          </a:bodyPr>
          <a:lstStyle>
            <a:lvl1pPr eaLnBrk="0" hangingPunct="0">
              <a:defRPr sz="800" b="1">
                <a:solidFill>
                  <a:schemeClr val="tx1"/>
                </a:solidFill>
                <a:latin typeface="Verdana" pitchFamily="34" charset="0"/>
              </a:defRPr>
            </a:lvl1pPr>
            <a:lvl2pPr marL="742950" indent="-285750" eaLnBrk="0" hangingPunct="0">
              <a:defRPr sz="800" b="1">
                <a:solidFill>
                  <a:schemeClr val="tx1"/>
                </a:solidFill>
                <a:latin typeface="Verdana" pitchFamily="34" charset="0"/>
              </a:defRPr>
            </a:lvl2pPr>
            <a:lvl3pPr marL="1143000" indent="-228600" eaLnBrk="0" hangingPunct="0">
              <a:defRPr sz="800" b="1">
                <a:solidFill>
                  <a:schemeClr val="tx1"/>
                </a:solidFill>
                <a:latin typeface="Verdana" pitchFamily="34" charset="0"/>
              </a:defRPr>
            </a:lvl3pPr>
            <a:lvl4pPr marL="1600200" indent="-228600" eaLnBrk="0" hangingPunct="0">
              <a:defRPr sz="800" b="1">
                <a:solidFill>
                  <a:schemeClr val="tx1"/>
                </a:solidFill>
                <a:latin typeface="Verdana" pitchFamily="34" charset="0"/>
              </a:defRPr>
            </a:lvl4pPr>
            <a:lvl5pPr marL="2057400" indent="-228600" eaLnBrk="0" hangingPunct="0">
              <a:defRPr sz="800" b="1">
                <a:solidFill>
                  <a:schemeClr val="tx1"/>
                </a:solidFill>
                <a:latin typeface="Verdana" pitchFamily="34" charset="0"/>
              </a:defRPr>
            </a:lvl5pPr>
            <a:lvl6pPr marL="2514600" indent="-228600" eaLnBrk="0" fontAlgn="base" hangingPunct="0">
              <a:spcBef>
                <a:spcPct val="0"/>
              </a:spcBef>
              <a:spcAft>
                <a:spcPct val="0"/>
              </a:spcAft>
              <a:defRPr sz="800" b="1">
                <a:solidFill>
                  <a:schemeClr val="tx1"/>
                </a:solidFill>
                <a:latin typeface="Verdana" pitchFamily="34" charset="0"/>
              </a:defRPr>
            </a:lvl6pPr>
            <a:lvl7pPr marL="2971800" indent="-228600" eaLnBrk="0" fontAlgn="base" hangingPunct="0">
              <a:spcBef>
                <a:spcPct val="0"/>
              </a:spcBef>
              <a:spcAft>
                <a:spcPct val="0"/>
              </a:spcAft>
              <a:defRPr sz="800" b="1">
                <a:solidFill>
                  <a:schemeClr val="tx1"/>
                </a:solidFill>
                <a:latin typeface="Verdana" pitchFamily="34" charset="0"/>
              </a:defRPr>
            </a:lvl7pPr>
            <a:lvl8pPr marL="3429000" indent="-228600" eaLnBrk="0" fontAlgn="base" hangingPunct="0">
              <a:spcBef>
                <a:spcPct val="0"/>
              </a:spcBef>
              <a:spcAft>
                <a:spcPct val="0"/>
              </a:spcAft>
              <a:defRPr sz="800" b="1">
                <a:solidFill>
                  <a:schemeClr val="tx1"/>
                </a:solidFill>
                <a:latin typeface="Verdana" pitchFamily="34" charset="0"/>
              </a:defRPr>
            </a:lvl8pPr>
            <a:lvl9pPr marL="3886200" indent="-228600" eaLnBrk="0" fontAlgn="base" hangingPunct="0">
              <a:spcBef>
                <a:spcPct val="0"/>
              </a:spcBef>
              <a:spcAft>
                <a:spcPct val="0"/>
              </a:spcAft>
              <a:defRPr sz="800" b="1">
                <a:solidFill>
                  <a:schemeClr val="tx1"/>
                </a:solidFill>
                <a:latin typeface="Verdana" pitchFamily="34" charset="0"/>
              </a:defRPr>
            </a:lvl9pPr>
          </a:lstStyle>
          <a:p>
            <a:pPr eaLnBrk="1" hangingPunct="1">
              <a:spcBef>
                <a:spcPct val="25000"/>
              </a:spcBef>
              <a:spcAft>
                <a:spcPct val="15000"/>
              </a:spcAft>
              <a:buClr>
                <a:schemeClr val="accent1"/>
              </a:buClr>
              <a:buFont typeface="Wingdings" pitchFamily="2" charset="2"/>
              <a:buNone/>
              <a:defRPr/>
            </a:pPr>
            <a:r>
              <a:rPr lang="en-US" sz="1200" b="0" dirty="0">
                <a:latin typeface="Arial" charset="0"/>
                <a:cs typeface="Arial" charset="0"/>
              </a:rPr>
              <a:t>From Window    &gt;   Preferences    &gt;                  Software Analyzer  &gt;  Custom Rules and Categories</a:t>
            </a:r>
          </a:p>
          <a:p>
            <a:pPr eaLnBrk="1" hangingPunct="1">
              <a:spcBef>
                <a:spcPct val="25000"/>
              </a:spcBef>
              <a:spcAft>
                <a:spcPct val="15000"/>
              </a:spcAft>
              <a:buClr>
                <a:schemeClr val="accent1"/>
              </a:buClr>
              <a:buFont typeface="Wingdings" pitchFamily="2" charset="2"/>
              <a:buNone/>
              <a:defRPr/>
            </a:pPr>
            <a:endParaRPr lang="en-US" sz="1200" b="0" dirty="0">
              <a:latin typeface="Arial" charset="0"/>
              <a:cs typeface="Arial" charset="0"/>
            </a:endParaRPr>
          </a:p>
          <a:p>
            <a:pPr marL="171450" indent="-171450" eaLnBrk="1" hangingPunct="1">
              <a:spcBef>
                <a:spcPct val="25000"/>
              </a:spcBef>
              <a:spcAft>
                <a:spcPct val="15000"/>
              </a:spcAft>
              <a:buClr>
                <a:schemeClr val="accent1"/>
              </a:buClr>
              <a:buFont typeface="Arial" pitchFamily="34" charset="0"/>
              <a:buChar char="•"/>
              <a:defRPr/>
            </a:pPr>
            <a:r>
              <a:rPr lang="en-US" sz="1200" dirty="0">
                <a:latin typeface="Arial" charset="0"/>
                <a:cs typeface="Arial" charset="0"/>
              </a:rPr>
              <a:t>Either Add a Custom Category</a:t>
            </a:r>
          </a:p>
          <a:p>
            <a:pPr eaLnBrk="1" hangingPunct="1">
              <a:spcBef>
                <a:spcPct val="25000"/>
              </a:spcBef>
              <a:spcAft>
                <a:spcPct val="15000"/>
              </a:spcAft>
              <a:buClr>
                <a:schemeClr val="accent1"/>
              </a:buClr>
              <a:buFont typeface="Wingdings" pitchFamily="2" charset="2"/>
              <a:buNone/>
              <a:defRPr/>
            </a:pPr>
            <a:endParaRPr lang="en-US" sz="1200" dirty="0">
              <a:latin typeface="Arial" charset="0"/>
              <a:cs typeface="Arial" charset="0"/>
            </a:endParaRPr>
          </a:p>
          <a:p>
            <a:pPr marL="171450" indent="-171450" eaLnBrk="1" hangingPunct="1">
              <a:spcBef>
                <a:spcPct val="25000"/>
              </a:spcBef>
              <a:spcAft>
                <a:spcPct val="15000"/>
              </a:spcAft>
              <a:buClr>
                <a:schemeClr val="accent1"/>
              </a:buClr>
              <a:buFont typeface="Arial" pitchFamily="34" charset="0"/>
              <a:buChar char="•"/>
              <a:defRPr/>
            </a:pPr>
            <a:r>
              <a:rPr lang="en-US" sz="1200" dirty="0">
                <a:latin typeface="Arial" charset="0"/>
                <a:cs typeface="Arial" charset="0"/>
              </a:rPr>
              <a:t>Or Add a Custom Rule</a:t>
            </a:r>
          </a:p>
        </p:txBody>
      </p:sp>
      <p:pic>
        <p:nvPicPr>
          <p:cNvPr id="598018" name="Picture 2">
            <a:extLst>
              <a:ext uri="{FF2B5EF4-FFF2-40B4-BE49-F238E27FC236}">
                <a16:creationId xmlns:a16="http://schemas.microsoft.com/office/drawing/2014/main" id="{4A938854-80EB-D338-D03B-D8178F817D3D}"/>
              </a:ext>
            </a:extLst>
          </p:cNvPr>
          <p:cNvPicPr>
            <a:picLocks noChangeAspect="1" noChangeArrowheads="1"/>
          </p:cNvPicPr>
          <p:nvPr/>
        </p:nvPicPr>
        <p:blipFill>
          <a:blip r:embed="rId3"/>
          <a:srcRect/>
          <a:stretch>
            <a:fillRect/>
          </a:stretch>
        </p:blipFill>
        <p:spPr bwMode="auto">
          <a:xfrm>
            <a:off x="1524000" y="609601"/>
            <a:ext cx="5392738" cy="4608513"/>
          </a:xfrm>
          <a:prstGeom prst="rect">
            <a:avLst/>
          </a:prstGeom>
          <a:noFill/>
          <a:ln>
            <a:noFill/>
          </a:ln>
          <a:effectLst>
            <a:prstShdw prst="shdw18" dist="17961" dir="13500000">
              <a:schemeClr val="accent1">
                <a:gamma/>
                <a:shade val="60000"/>
                <a:invGamma/>
              </a:schemeClr>
            </a:prstShdw>
          </a:effectLst>
        </p:spPr>
      </p:pic>
      <p:pic>
        <p:nvPicPr>
          <p:cNvPr id="598019" name="Picture 3">
            <a:extLst>
              <a:ext uri="{FF2B5EF4-FFF2-40B4-BE49-F238E27FC236}">
                <a16:creationId xmlns:a16="http://schemas.microsoft.com/office/drawing/2014/main" id="{4C0E6F0F-6E59-5FEF-0234-C4D4C155BC4C}"/>
              </a:ext>
            </a:extLst>
          </p:cNvPr>
          <p:cNvPicPr>
            <a:picLocks noChangeAspect="1" noChangeArrowheads="1"/>
          </p:cNvPicPr>
          <p:nvPr/>
        </p:nvPicPr>
        <p:blipFill>
          <a:blip r:embed="rId4"/>
          <a:srcRect/>
          <a:stretch>
            <a:fillRect/>
          </a:stretch>
        </p:blipFill>
        <p:spPr bwMode="auto">
          <a:xfrm>
            <a:off x="6477001" y="4157663"/>
            <a:ext cx="4348163" cy="2728912"/>
          </a:xfrm>
          <a:prstGeom prst="rect">
            <a:avLst/>
          </a:prstGeom>
          <a:noFill/>
          <a:ln>
            <a:noFill/>
          </a:ln>
          <a:effectLst>
            <a:prstShdw prst="shdw18" dist="17961" dir="13500000">
              <a:schemeClr val="accent1">
                <a:gamma/>
                <a:shade val="60000"/>
                <a:invGamma/>
              </a:schemeClr>
            </a:prstShdw>
          </a:effectLst>
        </p:spPr>
      </p:pic>
      <p:sp>
        <p:nvSpPr>
          <p:cNvPr id="6" name="Text Box 4">
            <a:extLst>
              <a:ext uri="{FF2B5EF4-FFF2-40B4-BE49-F238E27FC236}">
                <a16:creationId xmlns:a16="http://schemas.microsoft.com/office/drawing/2014/main" id="{28360137-6DC9-B5B3-AAD6-3D69B2F429EE}"/>
              </a:ext>
            </a:extLst>
          </p:cNvPr>
          <p:cNvSpPr txBox="1">
            <a:spLocks noChangeArrowheads="1"/>
          </p:cNvSpPr>
          <p:nvPr/>
        </p:nvSpPr>
        <p:spPr bwMode="auto">
          <a:xfrm>
            <a:off x="2238375" y="5545138"/>
            <a:ext cx="4267200" cy="1236662"/>
          </a:xfrm>
          <a:prstGeom prst="rect">
            <a:avLst/>
          </a:prstGeom>
          <a:noFill/>
          <a:ln>
            <a:noFill/>
          </a:ln>
          <a:effectLst/>
        </p:spPr>
        <p:txBody>
          <a:bodyPr>
            <a:spAutoFit/>
          </a:bodyPr>
          <a:lstStyle>
            <a:lvl1pPr eaLnBrk="0" hangingPunct="0">
              <a:defRPr sz="800" b="1">
                <a:solidFill>
                  <a:schemeClr val="tx1"/>
                </a:solidFill>
                <a:latin typeface="Verdana" pitchFamily="34" charset="0"/>
              </a:defRPr>
            </a:lvl1pPr>
            <a:lvl2pPr marL="742950" indent="-285750" eaLnBrk="0" hangingPunct="0">
              <a:defRPr sz="800" b="1">
                <a:solidFill>
                  <a:schemeClr val="tx1"/>
                </a:solidFill>
                <a:latin typeface="Verdana" pitchFamily="34" charset="0"/>
              </a:defRPr>
            </a:lvl2pPr>
            <a:lvl3pPr marL="1143000" indent="-228600" eaLnBrk="0" hangingPunct="0">
              <a:defRPr sz="800" b="1">
                <a:solidFill>
                  <a:schemeClr val="tx1"/>
                </a:solidFill>
                <a:latin typeface="Verdana" pitchFamily="34" charset="0"/>
              </a:defRPr>
            </a:lvl3pPr>
            <a:lvl4pPr marL="1600200" indent="-228600" eaLnBrk="0" hangingPunct="0">
              <a:defRPr sz="800" b="1">
                <a:solidFill>
                  <a:schemeClr val="tx1"/>
                </a:solidFill>
                <a:latin typeface="Verdana" pitchFamily="34" charset="0"/>
              </a:defRPr>
            </a:lvl4pPr>
            <a:lvl5pPr marL="2057400" indent="-228600" eaLnBrk="0" hangingPunct="0">
              <a:defRPr sz="800" b="1">
                <a:solidFill>
                  <a:schemeClr val="tx1"/>
                </a:solidFill>
                <a:latin typeface="Verdana" pitchFamily="34" charset="0"/>
              </a:defRPr>
            </a:lvl5pPr>
            <a:lvl6pPr marL="2514600" indent="-228600" eaLnBrk="0" fontAlgn="base" hangingPunct="0">
              <a:spcBef>
                <a:spcPct val="0"/>
              </a:spcBef>
              <a:spcAft>
                <a:spcPct val="0"/>
              </a:spcAft>
              <a:defRPr sz="800" b="1">
                <a:solidFill>
                  <a:schemeClr val="tx1"/>
                </a:solidFill>
                <a:latin typeface="Verdana" pitchFamily="34" charset="0"/>
              </a:defRPr>
            </a:lvl6pPr>
            <a:lvl7pPr marL="2971800" indent="-228600" eaLnBrk="0" fontAlgn="base" hangingPunct="0">
              <a:spcBef>
                <a:spcPct val="0"/>
              </a:spcBef>
              <a:spcAft>
                <a:spcPct val="0"/>
              </a:spcAft>
              <a:defRPr sz="800" b="1">
                <a:solidFill>
                  <a:schemeClr val="tx1"/>
                </a:solidFill>
                <a:latin typeface="Verdana" pitchFamily="34" charset="0"/>
              </a:defRPr>
            </a:lvl7pPr>
            <a:lvl8pPr marL="3429000" indent="-228600" eaLnBrk="0" fontAlgn="base" hangingPunct="0">
              <a:spcBef>
                <a:spcPct val="0"/>
              </a:spcBef>
              <a:spcAft>
                <a:spcPct val="0"/>
              </a:spcAft>
              <a:defRPr sz="800" b="1">
                <a:solidFill>
                  <a:schemeClr val="tx1"/>
                </a:solidFill>
                <a:latin typeface="Verdana" pitchFamily="34" charset="0"/>
              </a:defRPr>
            </a:lvl8pPr>
            <a:lvl9pPr marL="3886200" indent="-228600" eaLnBrk="0" fontAlgn="base" hangingPunct="0">
              <a:spcBef>
                <a:spcPct val="0"/>
              </a:spcBef>
              <a:spcAft>
                <a:spcPct val="0"/>
              </a:spcAft>
              <a:defRPr sz="800" b="1">
                <a:solidFill>
                  <a:schemeClr val="tx1"/>
                </a:solidFill>
                <a:latin typeface="Verdana" pitchFamily="34" charset="0"/>
              </a:defRPr>
            </a:lvl9pPr>
          </a:lstStyle>
          <a:p>
            <a:pPr marL="171450" indent="-171450" eaLnBrk="1" hangingPunct="1">
              <a:spcBef>
                <a:spcPct val="25000"/>
              </a:spcBef>
              <a:spcAft>
                <a:spcPct val="15000"/>
              </a:spcAft>
              <a:buClr>
                <a:schemeClr val="accent1"/>
              </a:buClr>
              <a:buFont typeface="Arial" pitchFamily="34" charset="0"/>
              <a:buChar char="•"/>
              <a:defRPr/>
            </a:pPr>
            <a:r>
              <a:rPr lang="en-US" sz="1200" b="0" dirty="0">
                <a:latin typeface="Arial" charset="0"/>
                <a:cs typeface="Arial" charset="0"/>
              </a:rPr>
              <a:t>Select the Category (Ruleset) for your new Custom Rule</a:t>
            </a:r>
          </a:p>
          <a:p>
            <a:pPr marL="171450" indent="-171450" eaLnBrk="1" hangingPunct="1">
              <a:spcBef>
                <a:spcPct val="25000"/>
              </a:spcBef>
              <a:spcAft>
                <a:spcPct val="15000"/>
              </a:spcAft>
              <a:buClr>
                <a:schemeClr val="accent1"/>
              </a:buClr>
              <a:buFont typeface="Arial" pitchFamily="34" charset="0"/>
              <a:buChar char="•"/>
              <a:defRPr/>
            </a:pPr>
            <a:r>
              <a:rPr lang="en-US" sz="1200" b="0" dirty="0">
                <a:latin typeface="Arial" charset="0"/>
                <a:cs typeface="Arial" charset="0"/>
              </a:rPr>
              <a:t>Click Next  &gt;</a:t>
            </a:r>
          </a:p>
          <a:p>
            <a:pPr eaLnBrk="1" hangingPunct="1">
              <a:spcBef>
                <a:spcPct val="25000"/>
              </a:spcBef>
              <a:spcAft>
                <a:spcPct val="15000"/>
              </a:spcAft>
              <a:buClr>
                <a:schemeClr val="accent1"/>
              </a:buClr>
              <a:buFont typeface="Wingdings" pitchFamily="2" charset="2"/>
              <a:buNone/>
              <a:defRPr/>
            </a:pPr>
            <a:endParaRPr lang="en-US" sz="1200" b="0" dirty="0">
              <a:latin typeface="Arial" charset="0"/>
              <a:cs typeface="Arial" charset="0"/>
            </a:endParaRPr>
          </a:p>
          <a:p>
            <a:pPr eaLnBrk="1" hangingPunct="1">
              <a:spcBef>
                <a:spcPct val="25000"/>
              </a:spcBef>
              <a:spcAft>
                <a:spcPct val="15000"/>
              </a:spcAft>
              <a:buClr>
                <a:schemeClr val="accent1"/>
              </a:buClr>
              <a:buFont typeface="Wingdings" pitchFamily="2" charset="2"/>
              <a:buNone/>
              <a:defRPr/>
            </a:pPr>
            <a:r>
              <a:rPr lang="en-US" sz="1200" b="0" dirty="0">
                <a:latin typeface="Arial" charset="0"/>
                <a:cs typeface="Arial" charset="0"/>
              </a:rPr>
              <a:t>Note that if you define a Custom Category it will appear in this list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9202" name="Rectangle 2">
            <a:extLst>
              <a:ext uri="{FF2B5EF4-FFF2-40B4-BE49-F238E27FC236}">
                <a16:creationId xmlns:a16="http://schemas.microsoft.com/office/drawing/2014/main" id="{580483F4-4373-DFA8-8A18-7F7854AE8F0E}"/>
              </a:ext>
            </a:extLst>
          </p:cNvPr>
          <p:cNvSpPr>
            <a:spLocks noGrp="1" noChangeArrowheads="1"/>
          </p:cNvSpPr>
          <p:nvPr>
            <p:ph type="title"/>
          </p:nvPr>
        </p:nvSpPr>
        <p:spPr/>
        <p:txBody>
          <a:bodyPr/>
          <a:lstStyle/>
          <a:p>
            <a:pPr eaLnBrk="1" hangingPunct="1"/>
            <a:r>
              <a:rPr lang="en-US" altLang="en-US">
                <a:solidFill>
                  <a:schemeClr val="tx1"/>
                </a:solidFill>
                <a:sym typeface="Webdings" pitchFamily="2" charset="2"/>
              </a:rPr>
              <a:t>Optional Topic </a:t>
            </a:r>
            <a:r>
              <a:rPr lang="en-US" altLang="en-US" sz="2000">
                <a:solidFill>
                  <a:schemeClr val="tx1"/>
                </a:solidFill>
                <a:sym typeface="Webdings" pitchFamily="2" charset="2"/>
              </a:rPr>
              <a:t>–</a:t>
            </a:r>
            <a:r>
              <a:rPr lang="en-US" altLang="en-US" sz="1400">
                <a:solidFill>
                  <a:schemeClr val="tx1"/>
                </a:solidFill>
                <a:sym typeface="Webdings" pitchFamily="2" charset="2"/>
              </a:rPr>
              <a:t> </a:t>
            </a:r>
            <a:r>
              <a:rPr lang="en-US" altLang="en-US" sz="2000"/>
              <a:t>Software Analyzer (Custom Rules and Categories) – 2 of 4</a:t>
            </a:r>
          </a:p>
        </p:txBody>
      </p:sp>
      <p:sp>
        <p:nvSpPr>
          <p:cNvPr id="179203" name="Text Box 4">
            <a:extLst>
              <a:ext uri="{FF2B5EF4-FFF2-40B4-BE49-F238E27FC236}">
                <a16:creationId xmlns:a16="http://schemas.microsoft.com/office/drawing/2014/main" id="{80ED5FBE-20D2-58AD-2E61-ECE0751E43C7}"/>
              </a:ext>
            </a:extLst>
          </p:cNvPr>
          <p:cNvSpPr txBox="1">
            <a:spLocks noChangeArrowheads="1"/>
          </p:cNvSpPr>
          <p:nvPr/>
        </p:nvSpPr>
        <p:spPr bwMode="auto">
          <a:xfrm>
            <a:off x="1600200" y="854076"/>
            <a:ext cx="49530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1400" b="0">
                <a:cs typeface="Arial" panose="020B0604020202020204" pitchFamily="34" charset="0"/>
              </a:rPr>
              <a:t>Select the Custom Rule and click Next  &gt;</a:t>
            </a:r>
          </a:p>
        </p:txBody>
      </p:sp>
      <p:pic>
        <p:nvPicPr>
          <p:cNvPr id="599042" name="Picture 2">
            <a:extLst>
              <a:ext uri="{FF2B5EF4-FFF2-40B4-BE49-F238E27FC236}">
                <a16:creationId xmlns:a16="http://schemas.microsoft.com/office/drawing/2014/main" id="{467DF9C4-581F-0DE8-F61A-9215F0694A9E}"/>
              </a:ext>
            </a:extLst>
          </p:cNvPr>
          <p:cNvPicPr>
            <a:picLocks noChangeAspect="1" noChangeArrowheads="1"/>
          </p:cNvPicPr>
          <p:nvPr/>
        </p:nvPicPr>
        <p:blipFill>
          <a:blip r:embed="rId3"/>
          <a:srcRect/>
          <a:stretch>
            <a:fillRect/>
          </a:stretch>
        </p:blipFill>
        <p:spPr bwMode="auto">
          <a:xfrm>
            <a:off x="1543050" y="1128713"/>
            <a:ext cx="5010150" cy="4133850"/>
          </a:xfrm>
          <a:prstGeom prst="rect">
            <a:avLst/>
          </a:prstGeom>
          <a:noFill/>
          <a:ln>
            <a:noFill/>
          </a:ln>
          <a:effectLst>
            <a:prstShdw prst="shdw18" dist="17961" dir="13500000">
              <a:schemeClr val="accent1">
                <a:gamma/>
                <a:shade val="60000"/>
                <a:invGamma/>
              </a:schemeClr>
            </a:prstShdw>
          </a:effectLst>
        </p:spPr>
      </p:pic>
      <p:sp>
        <p:nvSpPr>
          <p:cNvPr id="179205" name="Text Box 4">
            <a:extLst>
              <a:ext uri="{FF2B5EF4-FFF2-40B4-BE49-F238E27FC236}">
                <a16:creationId xmlns:a16="http://schemas.microsoft.com/office/drawing/2014/main" id="{DF6AACE4-9C70-E02F-D5FD-2D8E4D2FAB01}"/>
              </a:ext>
            </a:extLst>
          </p:cNvPr>
          <p:cNvSpPr txBox="1">
            <a:spLocks noChangeArrowheads="1"/>
          </p:cNvSpPr>
          <p:nvPr/>
        </p:nvSpPr>
        <p:spPr bwMode="auto">
          <a:xfrm>
            <a:off x="6572250" y="1828800"/>
            <a:ext cx="396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1400" b="0">
                <a:cs typeface="Arial" panose="020B0604020202020204" pitchFamily="34" charset="0"/>
              </a:rPr>
              <a:t>Specify the: input factor for the Custom Rule</a:t>
            </a:r>
          </a:p>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1400" b="0">
                <a:cs typeface="Arial" panose="020B0604020202020204" pitchFamily="34" charset="0"/>
              </a:rPr>
              <a:t>The level of importance (severity) of the rule</a:t>
            </a:r>
          </a:p>
        </p:txBody>
      </p:sp>
      <p:pic>
        <p:nvPicPr>
          <p:cNvPr id="599045" name="Picture 5">
            <a:extLst>
              <a:ext uri="{FF2B5EF4-FFF2-40B4-BE49-F238E27FC236}">
                <a16:creationId xmlns:a16="http://schemas.microsoft.com/office/drawing/2014/main" id="{BBEDE257-6D4D-8CDA-FEF9-2A23200C08D9}"/>
              </a:ext>
            </a:extLst>
          </p:cNvPr>
          <p:cNvPicPr>
            <a:picLocks noChangeAspect="1" noChangeArrowheads="1"/>
          </p:cNvPicPr>
          <p:nvPr/>
        </p:nvPicPr>
        <p:blipFill>
          <a:blip r:embed="rId4"/>
          <a:srcRect/>
          <a:stretch>
            <a:fillRect/>
          </a:stretch>
        </p:blipFill>
        <p:spPr bwMode="auto">
          <a:xfrm>
            <a:off x="5360988" y="2430464"/>
            <a:ext cx="5326062" cy="4389437"/>
          </a:xfrm>
          <a:prstGeom prst="rect">
            <a:avLst/>
          </a:prstGeom>
          <a:noFill/>
          <a:ln>
            <a:noFill/>
          </a:ln>
          <a:effectLst>
            <a:prstShdw prst="shdw18" dist="17961" dir="13500000">
              <a:schemeClr val="accent1">
                <a:gamma/>
                <a:shade val="60000"/>
                <a:invGamma/>
              </a:schemeClr>
            </a:prstShdw>
          </a:effectLst>
        </p:spPr>
      </p:pic>
      <p:sp>
        <p:nvSpPr>
          <p:cNvPr id="179207" name="Text Box 4">
            <a:extLst>
              <a:ext uri="{FF2B5EF4-FFF2-40B4-BE49-F238E27FC236}">
                <a16:creationId xmlns:a16="http://schemas.microsoft.com/office/drawing/2014/main" id="{98A5051E-E5DD-DBBE-5DB5-5FAF11B7FB53}"/>
              </a:ext>
            </a:extLst>
          </p:cNvPr>
          <p:cNvSpPr txBox="1">
            <a:spLocks noChangeArrowheads="1"/>
          </p:cNvSpPr>
          <p:nvPr/>
        </p:nvSpPr>
        <p:spPr bwMode="auto">
          <a:xfrm>
            <a:off x="3886200" y="6397626"/>
            <a:ext cx="14478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Arial" panose="020B0604020202020204" pitchFamily="34" charset="0"/>
              <a:buChar char="•"/>
            </a:pPr>
            <a:r>
              <a:rPr lang="en-US" altLang="en-US" sz="1400" b="0">
                <a:cs typeface="Arial" panose="020B0604020202020204" pitchFamily="34" charset="0"/>
              </a:rPr>
              <a:t>Click Finish</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1250" name="Rectangle 2">
            <a:extLst>
              <a:ext uri="{FF2B5EF4-FFF2-40B4-BE49-F238E27FC236}">
                <a16:creationId xmlns:a16="http://schemas.microsoft.com/office/drawing/2014/main" id="{73463CB5-39D2-00C0-1E83-A0418FFB5AF5}"/>
              </a:ext>
            </a:extLst>
          </p:cNvPr>
          <p:cNvSpPr>
            <a:spLocks noGrp="1" noChangeArrowheads="1"/>
          </p:cNvSpPr>
          <p:nvPr>
            <p:ph type="title"/>
          </p:nvPr>
        </p:nvSpPr>
        <p:spPr/>
        <p:txBody>
          <a:bodyPr/>
          <a:lstStyle/>
          <a:p>
            <a:pPr eaLnBrk="1" hangingPunct="1"/>
            <a:r>
              <a:rPr lang="en-US" altLang="en-US">
                <a:solidFill>
                  <a:schemeClr val="tx1"/>
                </a:solidFill>
                <a:sym typeface="Webdings" pitchFamily="2" charset="2"/>
              </a:rPr>
              <a:t>Optional Topic </a:t>
            </a:r>
            <a:r>
              <a:rPr lang="en-US" altLang="en-US" sz="2000">
                <a:solidFill>
                  <a:schemeClr val="tx1"/>
                </a:solidFill>
                <a:sym typeface="Webdings" pitchFamily="2" charset="2"/>
              </a:rPr>
              <a:t> </a:t>
            </a:r>
            <a:r>
              <a:rPr lang="en-US" altLang="en-US" sz="1800">
                <a:solidFill>
                  <a:schemeClr val="tx1"/>
                </a:solidFill>
                <a:sym typeface="Webdings" pitchFamily="2" charset="2"/>
              </a:rPr>
              <a:t>– </a:t>
            </a:r>
            <a:r>
              <a:rPr lang="en-US" altLang="en-US" sz="2000"/>
              <a:t>Software Analyzer (Custom Rules and Categories) – 3 of 4</a:t>
            </a:r>
          </a:p>
        </p:txBody>
      </p:sp>
      <p:sp>
        <p:nvSpPr>
          <p:cNvPr id="181251" name="Text Box 4">
            <a:extLst>
              <a:ext uri="{FF2B5EF4-FFF2-40B4-BE49-F238E27FC236}">
                <a16:creationId xmlns:a16="http://schemas.microsoft.com/office/drawing/2014/main" id="{3CEB36E1-3ACD-E427-0517-A5F8084077FB}"/>
              </a:ext>
            </a:extLst>
          </p:cNvPr>
          <p:cNvSpPr txBox="1">
            <a:spLocks noChangeArrowheads="1"/>
          </p:cNvSpPr>
          <p:nvPr/>
        </p:nvSpPr>
        <p:spPr bwMode="auto">
          <a:xfrm>
            <a:off x="1571626" y="685800"/>
            <a:ext cx="3656013" cy="477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Wingdings" pitchFamily="2" charset="2"/>
              <a:buNone/>
            </a:pPr>
            <a:r>
              <a:rPr lang="en-US" altLang="en-US" sz="1600" b="0">
                <a:cs typeface="Arial" panose="020B0604020202020204" pitchFamily="34" charset="0"/>
              </a:rPr>
              <a:t>To include your custom Rules/Categories edit a program,       and from the Context Menu select Software Analyzer Configurations…</a:t>
            </a: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6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endParaRPr lang="en-US" altLang="en-US" sz="18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r>
              <a:rPr lang="en-US" altLang="en-US" sz="1600" b="0">
                <a:cs typeface="Arial" panose="020B0604020202020204" pitchFamily="34" charset="0"/>
              </a:rPr>
              <a:t>You will see your new Custom Rule (and Categories) in the Rules tab </a:t>
            </a:r>
            <a:r>
              <a:rPr lang="en-US" altLang="en-US" sz="1600" b="0">
                <a:cs typeface="Arial" panose="020B0604020202020204" pitchFamily="34" charset="0"/>
                <a:sym typeface="Wingdings" pitchFamily="2" charset="2"/>
              </a:rPr>
              <a:t></a:t>
            </a:r>
            <a:endParaRPr lang="en-US" altLang="en-US" sz="1600" b="0">
              <a:cs typeface="Arial" panose="020B0604020202020204" pitchFamily="34" charset="0"/>
            </a:endParaRPr>
          </a:p>
        </p:txBody>
      </p:sp>
      <p:pic>
        <p:nvPicPr>
          <p:cNvPr id="601090" name="Picture 2">
            <a:extLst>
              <a:ext uri="{FF2B5EF4-FFF2-40B4-BE49-F238E27FC236}">
                <a16:creationId xmlns:a16="http://schemas.microsoft.com/office/drawing/2014/main" id="{1AFD5811-29DD-6252-2D65-CF284FAF812C}"/>
              </a:ext>
            </a:extLst>
          </p:cNvPr>
          <p:cNvPicPr>
            <a:picLocks noChangeAspect="1" noChangeArrowheads="1"/>
          </p:cNvPicPr>
          <p:nvPr/>
        </p:nvPicPr>
        <p:blipFill>
          <a:blip r:embed="rId3"/>
          <a:srcRect/>
          <a:stretch>
            <a:fillRect/>
          </a:stretch>
        </p:blipFill>
        <p:spPr bwMode="auto">
          <a:xfrm>
            <a:off x="5227638" y="685801"/>
            <a:ext cx="5440362" cy="555625"/>
          </a:xfrm>
          <a:prstGeom prst="rect">
            <a:avLst/>
          </a:prstGeom>
          <a:noFill/>
          <a:ln>
            <a:noFill/>
          </a:ln>
          <a:effectLst>
            <a:prstShdw prst="shdw18" dist="17961" dir="13500000">
              <a:schemeClr val="accent1">
                <a:gamma/>
                <a:shade val="60000"/>
                <a:invGamma/>
              </a:schemeClr>
            </a:prstShdw>
          </a:effectLst>
        </p:spPr>
      </p:pic>
      <p:pic>
        <p:nvPicPr>
          <p:cNvPr id="601091" name="Picture 3">
            <a:extLst>
              <a:ext uri="{FF2B5EF4-FFF2-40B4-BE49-F238E27FC236}">
                <a16:creationId xmlns:a16="http://schemas.microsoft.com/office/drawing/2014/main" id="{933CF4C6-7B40-64D9-34B6-292E8B938AA0}"/>
              </a:ext>
            </a:extLst>
          </p:cNvPr>
          <p:cNvPicPr>
            <a:picLocks noChangeAspect="1" noChangeArrowheads="1"/>
          </p:cNvPicPr>
          <p:nvPr/>
        </p:nvPicPr>
        <p:blipFill>
          <a:blip r:embed="rId4"/>
          <a:srcRect/>
          <a:stretch>
            <a:fillRect/>
          </a:stretch>
        </p:blipFill>
        <p:spPr bwMode="auto">
          <a:xfrm>
            <a:off x="5335589" y="1600201"/>
            <a:ext cx="5241925" cy="5235575"/>
          </a:xfrm>
          <a:prstGeom prst="rect">
            <a:avLst/>
          </a:prstGeom>
          <a:noFill/>
          <a:ln>
            <a:noFill/>
          </a:ln>
          <a:effectLst>
            <a:prstShdw prst="shdw18" dist="17961" dir="13500000">
              <a:schemeClr val="accent1">
                <a:gamma/>
                <a:shade val="60000"/>
                <a:invGamma/>
              </a:schemeClr>
            </a:prstShdw>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3298" name="Rectangle 2">
            <a:extLst>
              <a:ext uri="{FF2B5EF4-FFF2-40B4-BE49-F238E27FC236}">
                <a16:creationId xmlns:a16="http://schemas.microsoft.com/office/drawing/2014/main" id="{DF16500B-8D5E-0129-0B9E-64B957CA6383}"/>
              </a:ext>
            </a:extLst>
          </p:cNvPr>
          <p:cNvSpPr>
            <a:spLocks noGrp="1" noChangeArrowheads="1"/>
          </p:cNvSpPr>
          <p:nvPr>
            <p:ph type="title"/>
          </p:nvPr>
        </p:nvSpPr>
        <p:spPr/>
        <p:txBody>
          <a:bodyPr/>
          <a:lstStyle/>
          <a:p>
            <a:pPr eaLnBrk="1" hangingPunct="1"/>
            <a:r>
              <a:rPr lang="en-US" altLang="en-US" sz="2000">
                <a:solidFill>
                  <a:schemeClr val="tx1"/>
                </a:solidFill>
                <a:sym typeface="Webdings" pitchFamily="2" charset="2"/>
              </a:rPr>
              <a:t>Optional Topic </a:t>
            </a:r>
            <a:r>
              <a:rPr lang="en-US" altLang="en-US" sz="1800">
                <a:solidFill>
                  <a:schemeClr val="tx1"/>
                </a:solidFill>
                <a:sym typeface="Webdings" pitchFamily="2" charset="2"/>
              </a:rPr>
              <a:t>– </a:t>
            </a:r>
            <a:r>
              <a:rPr lang="en-US" altLang="en-US" sz="2000"/>
              <a:t>Software Analyzer (Custom Rules and Categories) – 4 of 4</a:t>
            </a:r>
          </a:p>
        </p:txBody>
      </p:sp>
      <p:sp>
        <p:nvSpPr>
          <p:cNvPr id="183299" name="Text Box 4">
            <a:extLst>
              <a:ext uri="{FF2B5EF4-FFF2-40B4-BE49-F238E27FC236}">
                <a16:creationId xmlns:a16="http://schemas.microsoft.com/office/drawing/2014/main" id="{5BDB6F86-7527-E766-224A-A750AEB5E4D2}"/>
              </a:ext>
            </a:extLst>
          </p:cNvPr>
          <p:cNvSpPr txBox="1">
            <a:spLocks noChangeArrowheads="1"/>
          </p:cNvSpPr>
          <p:nvPr/>
        </p:nvSpPr>
        <p:spPr bwMode="auto">
          <a:xfrm>
            <a:off x="1600200" y="688975"/>
            <a:ext cx="2514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Wingdings" pitchFamily="2" charset="2"/>
              <a:buNone/>
            </a:pPr>
            <a:r>
              <a:rPr lang="en-US" altLang="en-US" sz="1600" b="0">
                <a:cs typeface="Arial" panose="020B0604020202020204" pitchFamily="34" charset="0"/>
              </a:rPr>
              <a:t>A few of the other Custom Rules definitions</a:t>
            </a:r>
          </a:p>
        </p:txBody>
      </p:sp>
      <p:pic>
        <p:nvPicPr>
          <p:cNvPr id="600066" name="Picture 2">
            <a:extLst>
              <a:ext uri="{FF2B5EF4-FFF2-40B4-BE49-F238E27FC236}">
                <a16:creationId xmlns:a16="http://schemas.microsoft.com/office/drawing/2014/main" id="{340BA921-87CB-0A93-7BD6-1E1A8B7A110C}"/>
              </a:ext>
            </a:extLst>
          </p:cNvPr>
          <p:cNvPicPr>
            <a:picLocks noChangeAspect="1" noChangeArrowheads="1"/>
          </p:cNvPicPr>
          <p:nvPr/>
        </p:nvPicPr>
        <p:blipFill>
          <a:blip r:embed="rId3"/>
          <a:srcRect/>
          <a:stretch>
            <a:fillRect/>
          </a:stretch>
        </p:blipFill>
        <p:spPr bwMode="auto">
          <a:xfrm>
            <a:off x="5918200" y="685800"/>
            <a:ext cx="4706938" cy="3651250"/>
          </a:xfrm>
          <a:prstGeom prst="rect">
            <a:avLst/>
          </a:prstGeom>
          <a:noFill/>
          <a:ln>
            <a:noFill/>
          </a:ln>
          <a:effectLst>
            <a:prstShdw prst="shdw18" dist="17961" dir="13500000">
              <a:schemeClr val="accent1">
                <a:gamma/>
                <a:shade val="60000"/>
                <a:invGamma/>
              </a:schemeClr>
            </a:prstShdw>
          </a:effectLst>
        </p:spPr>
      </p:pic>
      <p:pic>
        <p:nvPicPr>
          <p:cNvPr id="600067" name="Picture 3">
            <a:extLst>
              <a:ext uri="{FF2B5EF4-FFF2-40B4-BE49-F238E27FC236}">
                <a16:creationId xmlns:a16="http://schemas.microsoft.com/office/drawing/2014/main" id="{FE97606F-D78F-928E-9FC9-0D8AACD6A31F}"/>
              </a:ext>
            </a:extLst>
          </p:cNvPr>
          <p:cNvPicPr>
            <a:picLocks noChangeAspect="1" noChangeArrowheads="1"/>
          </p:cNvPicPr>
          <p:nvPr/>
        </p:nvPicPr>
        <p:blipFill>
          <a:blip r:embed="rId4"/>
          <a:srcRect/>
          <a:stretch>
            <a:fillRect/>
          </a:stretch>
        </p:blipFill>
        <p:spPr bwMode="auto">
          <a:xfrm>
            <a:off x="1524000" y="1343026"/>
            <a:ext cx="4394200" cy="2994025"/>
          </a:xfrm>
          <a:prstGeom prst="rect">
            <a:avLst/>
          </a:prstGeom>
          <a:noFill/>
          <a:ln>
            <a:noFill/>
          </a:ln>
          <a:effectLst>
            <a:prstShdw prst="shdw18" dist="17961" dir="13500000">
              <a:schemeClr val="accent1">
                <a:gamma/>
                <a:shade val="60000"/>
                <a:invGamma/>
              </a:schemeClr>
            </a:prstShdw>
          </a:effectLst>
        </p:spPr>
      </p:pic>
      <p:pic>
        <p:nvPicPr>
          <p:cNvPr id="600068" name="Picture 4">
            <a:extLst>
              <a:ext uri="{FF2B5EF4-FFF2-40B4-BE49-F238E27FC236}">
                <a16:creationId xmlns:a16="http://schemas.microsoft.com/office/drawing/2014/main" id="{D61445A9-5ADD-7FE7-B159-92AA0640CECE}"/>
              </a:ext>
            </a:extLst>
          </p:cNvPr>
          <p:cNvPicPr>
            <a:picLocks noChangeAspect="1" noChangeArrowheads="1"/>
          </p:cNvPicPr>
          <p:nvPr/>
        </p:nvPicPr>
        <p:blipFill>
          <a:blip r:embed="rId5"/>
          <a:srcRect/>
          <a:stretch>
            <a:fillRect/>
          </a:stretch>
        </p:blipFill>
        <p:spPr bwMode="auto">
          <a:xfrm>
            <a:off x="3962400" y="3562350"/>
            <a:ext cx="4572000" cy="3143250"/>
          </a:xfrm>
          <a:prstGeom prst="rect">
            <a:avLst/>
          </a:prstGeom>
          <a:noFill/>
          <a:ln>
            <a:noFill/>
          </a:ln>
          <a:effectLst>
            <a:prstShdw prst="shdw18" dist="17961" dir="13500000">
              <a:schemeClr val="accent1">
                <a:gamma/>
                <a:shade val="60000"/>
                <a:invGamma/>
              </a:schemeClr>
            </a:prstShdw>
          </a:effectLst>
        </p:spPr>
      </p:pic>
      <p:sp>
        <p:nvSpPr>
          <p:cNvPr id="183303" name="Text Box 4">
            <a:extLst>
              <a:ext uri="{FF2B5EF4-FFF2-40B4-BE49-F238E27FC236}">
                <a16:creationId xmlns:a16="http://schemas.microsoft.com/office/drawing/2014/main" id="{4E6BCCD0-9615-10CE-917E-429C67BDC58D}"/>
              </a:ext>
            </a:extLst>
          </p:cNvPr>
          <p:cNvSpPr txBox="1">
            <a:spLocks noChangeArrowheads="1"/>
          </p:cNvSpPr>
          <p:nvPr/>
        </p:nvSpPr>
        <p:spPr bwMode="auto">
          <a:xfrm>
            <a:off x="8101013" y="1574800"/>
            <a:ext cx="25146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Wingdings" pitchFamily="2" charset="2"/>
              <a:buNone/>
            </a:pPr>
            <a:r>
              <a:rPr lang="en-US" altLang="en-US" sz="1600" b="0">
                <a:cs typeface="Arial" panose="020B0604020202020204" pitchFamily="34" charset="0"/>
              </a:rPr>
              <a:t>SQL statement types that require a WHERE clause</a:t>
            </a:r>
          </a:p>
        </p:txBody>
      </p:sp>
      <p:sp>
        <p:nvSpPr>
          <p:cNvPr id="183304" name="Text Box 4">
            <a:extLst>
              <a:ext uri="{FF2B5EF4-FFF2-40B4-BE49-F238E27FC236}">
                <a16:creationId xmlns:a16="http://schemas.microsoft.com/office/drawing/2014/main" id="{60519CC7-544B-AB42-A130-6B752ED78E7D}"/>
              </a:ext>
            </a:extLst>
          </p:cNvPr>
          <p:cNvSpPr txBox="1">
            <a:spLocks noChangeArrowheads="1"/>
          </p:cNvSpPr>
          <p:nvPr/>
        </p:nvSpPr>
        <p:spPr bwMode="auto">
          <a:xfrm>
            <a:off x="6062664" y="5562600"/>
            <a:ext cx="2395537"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Wingdings" pitchFamily="2" charset="2"/>
              <a:buNone/>
            </a:pPr>
            <a:r>
              <a:rPr lang="en-US" altLang="en-US" sz="1600" b="0">
                <a:cs typeface="Arial" panose="020B0604020202020204" pitchFamily="34" charset="0"/>
              </a:rPr>
              <a:t>88-levels must follow this naming convention</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5346" name="Rectangle 2">
            <a:extLst>
              <a:ext uri="{FF2B5EF4-FFF2-40B4-BE49-F238E27FC236}">
                <a16:creationId xmlns:a16="http://schemas.microsoft.com/office/drawing/2014/main" id="{E6FAD620-C56D-1D4D-CC8B-A1B17E6B5E60}"/>
              </a:ext>
            </a:extLst>
          </p:cNvPr>
          <p:cNvSpPr>
            <a:spLocks noGrp="1" noChangeArrowheads="1"/>
          </p:cNvSpPr>
          <p:nvPr>
            <p:ph type="title"/>
          </p:nvPr>
        </p:nvSpPr>
        <p:spPr/>
        <p:txBody>
          <a:bodyPr/>
          <a:lstStyle/>
          <a:p>
            <a:pPr eaLnBrk="1" hangingPunct="1"/>
            <a:r>
              <a:rPr lang="en-US" altLang="en-US"/>
              <a:t>Source Code Editing, Filtering, Analysis – Review and Use Cases</a:t>
            </a:r>
          </a:p>
        </p:txBody>
      </p:sp>
      <p:graphicFrame>
        <p:nvGraphicFramePr>
          <p:cNvPr id="3444739" name="Group 3">
            <a:extLst>
              <a:ext uri="{FF2B5EF4-FFF2-40B4-BE49-F238E27FC236}">
                <a16:creationId xmlns:a16="http://schemas.microsoft.com/office/drawing/2014/main" id="{019868F6-E95F-905D-549B-1043ADE3CB03}"/>
              </a:ext>
            </a:extLst>
          </p:cNvPr>
          <p:cNvGraphicFramePr>
            <a:graphicFrameLocks noGrp="1"/>
          </p:cNvGraphicFramePr>
          <p:nvPr/>
        </p:nvGraphicFramePr>
        <p:xfrm>
          <a:off x="1524000" y="685801"/>
          <a:ext cx="9144000" cy="4456117"/>
        </p:xfrm>
        <a:graphic>
          <a:graphicData uri="http://schemas.openxmlformats.org/drawingml/2006/table">
            <a:tbl>
              <a:tblPr/>
              <a:tblGrid>
                <a:gridCol w="26670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tblGrid>
              <a:tr h="35555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800" b="0" i="0" u="none" strike="noStrike" cap="none" normalizeH="0" baseline="0" dirty="0">
                        <a:ln>
                          <a:noFill/>
                        </a:ln>
                        <a:solidFill>
                          <a:schemeClr val="bg1"/>
                        </a:solidFill>
                        <a:effectLst/>
                        <a:latin typeface="Arial" charset="0"/>
                      </a:endParaRP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dirty="0">
                          <a:ln>
                            <a:noFill/>
                          </a:ln>
                          <a:solidFill>
                            <a:schemeClr val="bg1"/>
                          </a:solidFill>
                          <a:effectLst>
                            <a:outerShdw blurRad="38100" dist="38100" dir="2700000" algn="tl">
                              <a:srgbClr val="666666"/>
                            </a:outerShdw>
                          </a:effectLst>
                          <a:latin typeface="Arial" charset="0"/>
                        </a:rPr>
                        <a:t>IDz Editing Tool</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a:ln>
                            <a:noFill/>
                          </a:ln>
                          <a:solidFill>
                            <a:schemeClr val="bg1"/>
                          </a:solidFill>
                          <a:effectLst>
                            <a:outerShdw blurRad="38100" dist="38100" dir="2700000" algn="tl">
                              <a:srgbClr val="666666"/>
                            </a:outerShdw>
                          </a:effectLst>
                          <a:latin typeface="Arial" charset="0"/>
                        </a:rPr>
                        <a:t>Considerations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253969">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Edit in Hex</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From the Context Menu, select: </a:t>
                      </a:r>
                      <a:r>
                        <a:rPr kumimoji="0" lang="en-US" sz="1000" b="1" i="0" u="none" strike="noStrike" cap="none" normalizeH="0" baseline="0">
                          <a:ln>
                            <a:noFill/>
                          </a:ln>
                          <a:solidFill>
                            <a:schemeClr val="tx1"/>
                          </a:solidFill>
                          <a:effectLst/>
                          <a:latin typeface="Arial" charset="0"/>
                        </a:rPr>
                        <a:t>Source &gt;  Hex Edit line</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5051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Look-ahead "intelli-sense" typing </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Press </a:t>
                      </a:r>
                      <a:r>
                        <a:rPr kumimoji="0" lang="en-US" sz="1000" b="1" i="0" u="none" strike="noStrike" cap="none" normalizeH="0" baseline="0" dirty="0">
                          <a:ln>
                            <a:noFill/>
                          </a:ln>
                          <a:solidFill>
                            <a:schemeClr val="tx1"/>
                          </a:solidFill>
                          <a:effectLst/>
                          <a:latin typeface="Arial" charset="0"/>
                        </a:rPr>
                        <a:t>Ctrl+Spacebar –  </a:t>
                      </a:r>
                      <a:r>
                        <a:rPr kumimoji="0" lang="en-US" sz="1000" b="0" i="0" u="none" strike="noStrike" cap="none" normalizeH="0" baseline="0" dirty="0">
                          <a:ln>
                            <a:noFill/>
                          </a:ln>
                          <a:solidFill>
                            <a:schemeClr val="tx1"/>
                          </a:solidFill>
                          <a:effectLst/>
                          <a:latin typeface="Arial" charset="0"/>
                        </a:rPr>
                        <a:t>Works for: COBOL, PL/I, Assembler, JCL (8.5) and SQL</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You can customize the proposals presented by Content Assist in Preferences  &gt;  COBOL.  </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69843">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Comment / Uncomment multiple lines with one operation</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From the Context Menu, select: </a:t>
                      </a:r>
                      <a:r>
                        <a:rPr kumimoji="0" lang="en-US" sz="1000" b="1" i="0" u="none" strike="noStrike" cap="none" normalizeH="0" baseline="0">
                          <a:ln>
                            <a:noFill/>
                          </a:ln>
                          <a:solidFill>
                            <a:schemeClr val="tx1"/>
                          </a:solidFill>
                          <a:effectLst/>
                          <a:latin typeface="Arial" charset="0"/>
                        </a:rPr>
                        <a:t>Source &gt;  Comment</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Or Uncomment</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46033">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Show only comments in your source</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Source &gt;  Filter view  &gt;  Comments</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04762">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Show only operational code in your source</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Source &gt;  Filter view  &gt;  Code</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04762">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Show only SQL and CICS statements</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dirty="0">
                          <a:ln>
                            <a:noFill/>
                          </a:ln>
                          <a:solidFill>
                            <a:schemeClr val="tx1"/>
                          </a:solidFill>
                          <a:effectLst/>
                          <a:latin typeface="Arial" charset="0"/>
                        </a:rPr>
                        <a:t>Source &gt;  Filter view  &gt;  Embedded SQL, CICS, DL/I</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04762">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Show only EXEC statements in JCL</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Source &gt;  Filter view  &gt;  EXEC statements</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a:ln>
                          <a:noFill/>
                        </a:ln>
                        <a:solidFill>
                          <a:schemeClr val="tx1"/>
                        </a:solidFill>
                        <a:effectLst/>
                        <a:latin typeface="Arial" charset="0"/>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35051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Illustrate the control flow (procedural) logic in a COBOL program</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a:t>
                      </a:r>
                      <a:r>
                        <a:rPr kumimoji="0" lang="en-US" sz="1000" b="1" i="0" u="none" strike="noStrike" cap="none" normalizeH="0" baseline="0">
                          <a:ln>
                            <a:noFill/>
                          </a:ln>
                          <a:solidFill>
                            <a:schemeClr val="tx1"/>
                          </a:solidFill>
                          <a:effectLst/>
                          <a:latin typeface="Arial" charset="0"/>
                        </a:rPr>
                        <a:t>Program Control Flow</a:t>
                      </a:r>
                      <a:r>
                        <a:rPr kumimoji="0" lang="en-US" sz="1000" b="0" i="0" u="none" strike="noStrike" cap="none" normalizeH="0" baseline="0">
                          <a:ln>
                            <a:noFill/>
                          </a:ln>
                          <a:solidFill>
                            <a:schemeClr val="tx1"/>
                          </a:solidFill>
                          <a:effectLst/>
                          <a:latin typeface="Arial" charset="0"/>
                        </a:rPr>
                        <a:t> – or </a:t>
                      </a:r>
                      <a:r>
                        <a:rPr kumimoji="0" lang="en-US" sz="1000" b="1" i="0" u="none" strike="noStrike" cap="none" normalizeH="0" baseline="0">
                          <a:ln>
                            <a:noFill/>
                          </a:ln>
                          <a:solidFill>
                            <a:schemeClr val="tx1"/>
                          </a:solidFill>
                          <a:effectLst/>
                          <a:latin typeface="Arial" charset="0"/>
                        </a:rPr>
                        <a:t>Perform Hierarchy</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See table at the beginning of this section that exposes the differences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48005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Trace the flow of data – throughout the </a:t>
                      </a:r>
                      <a:r>
                        <a:rPr kumimoji="0" lang="en-US" sz="1000" b="1" i="0" u="none" strike="noStrike" cap="none" normalizeH="0" baseline="0">
                          <a:ln>
                            <a:noFill/>
                          </a:ln>
                          <a:solidFill>
                            <a:schemeClr val="tx1"/>
                          </a:solidFill>
                          <a:effectLst/>
                          <a:latin typeface="Arial" charset="0"/>
                        </a:rPr>
                        <a:t>PROCEDURE DIVISION</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Select a variable and use the </a:t>
                      </a:r>
                      <a:r>
                        <a:rPr kumimoji="0" lang="en-US" sz="1000" b="1" i="0" u="none" strike="noStrike" cap="none" normalizeH="0" baseline="0" dirty="0">
                          <a:ln>
                            <a:noFill/>
                          </a:ln>
                          <a:solidFill>
                            <a:schemeClr val="tx1"/>
                          </a:solidFill>
                          <a:effectLst/>
                          <a:latin typeface="Arial" charset="0"/>
                        </a:rPr>
                        <a:t>Search</a:t>
                      </a:r>
                      <a:r>
                        <a:rPr kumimoji="0" lang="en-US" sz="1000" b="0" i="0" u="none" strike="noStrike" cap="none" normalizeH="0" baseline="0" dirty="0">
                          <a:ln>
                            <a:noFill/>
                          </a:ln>
                          <a:solidFill>
                            <a:schemeClr val="tx1"/>
                          </a:solidFill>
                          <a:effectLst/>
                          <a:latin typeface="Arial" charset="0"/>
                        </a:rPr>
                        <a:t> menu – combined with pinned search results.  Or use </a:t>
                      </a:r>
                      <a:r>
                        <a:rPr kumimoji="0" lang="en-US" sz="1000" b="1" i="0" u="none" strike="noStrike" cap="none" normalizeH="0" baseline="0" dirty="0">
                          <a:ln>
                            <a:noFill/>
                          </a:ln>
                          <a:solidFill>
                            <a:schemeClr val="tx1"/>
                          </a:solidFill>
                          <a:effectLst/>
                          <a:latin typeface="Arial" charset="0"/>
                        </a:rPr>
                        <a:t>Ctrl+F</a:t>
                      </a:r>
                      <a:r>
                        <a:rPr kumimoji="0" lang="en-US" sz="1000" b="0" i="0" u="none" strike="noStrike" cap="none" normalizeH="0" baseline="0" dirty="0">
                          <a:ln>
                            <a:noFill/>
                          </a:ln>
                          <a:solidFill>
                            <a:schemeClr val="tx1"/>
                          </a:solidFill>
                          <a:effectLst/>
                          <a:latin typeface="Arial" charset="0"/>
                        </a:rPr>
                        <a:t> (Find) and the </a:t>
                      </a:r>
                      <a:r>
                        <a:rPr kumimoji="0" lang="en-US" sz="1000" b="1" i="0" u="none" strike="noStrike" cap="none" normalizeH="0" baseline="0" dirty="0">
                          <a:ln>
                            <a:noFill/>
                          </a:ln>
                          <a:solidFill>
                            <a:schemeClr val="tx1"/>
                          </a:solidFill>
                          <a:effectLst/>
                          <a:latin typeface="Arial" charset="0"/>
                        </a:rPr>
                        <a:t>All</a:t>
                      </a:r>
                      <a:r>
                        <a:rPr kumimoji="0" lang="en-US" sz="1000" b="0" i="0" u="none" strike="noStrike" cap="none" normalizeH="0" baseline="0" dirty="0">
                          <a:ln>
                            <a:noFill/>
                          </a:ln>
                          <a:solidFill>
                            <a:schemeClr val="tx1"/>
                          </a:solidFill>
                          <a:effectLst/>
                          <a:latin typeface="Arial" charset="0"/>
                        </a:rPr>
                        <a:t> option </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Can also utilize Occurrences in Compilation Unit – to show where used vs. where referenced semantics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48005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Indent your code to expose the actual procedural flow of code </a:t>
                      </a:r>
                      <a:r>
                        <a:rPr kumimoji="0" lang="en-US" sz="1000" b="1" i="0" u="none" strike="noStrike" cap="none" normalizeH="0" baseline="0">
                          <a:ln>
                            <a:noFill/>
                          </a:ln>
                          <a:solidFill>
                            <a:schemeClr val="tx1"/>
                          </a:solidFill>
                          <a:effectLst/>
                          <a:latin typeface="Arial" charset="0"/>
                        </a:rPr>
                        <a:t>within</a:t>
                      </a:r>
                      <a:r>
                        <a:rPr kumimoji="0" lang="en-US" sz="1000" b="0" i="0" u="none" strike="noStrike" cap="none" normalizeH="0" baseline="0">
                          <a:ln>
                            <a:noFill/>
                          </a:ln>
                          <a:solidFill>
                            <a:schemeClr val="tx1"/>
                          </a:solidFill>
                          <a:effectLst/>
                          <a:latin typeface="Arial" charset="0"/>
                        </a:rPr>
                        <a:t> a paragraph</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Using the COBOL Editor - Select the statement and from the </a:t>
                      </a:r>
                      <a:r>
                        <a:rPr kumimoji="0" lang="en-US" sz="1000" b="1" i="0" u="none" strike="noStrike" cap="none" normalizeH="0" baseline="0" dirty="0">
                          <a:ln>
                            <a:noFill/>
                          </a:ln>
                          <a:solidFill>
                            <a:schemeClr val="tx1"/>
                          </a:solidFill>
                          <a:effectLst/>
                          <a:latin typeface="Arial" charset="0"/>
                        </a:rPr>
                        <a:t>Context Menu &gt;  Source  &gt; Format</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You can customize the indentation and capitalization characteristics of formatting. Format an entire program by not selecting a statement.</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655309">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Apply standard (default) or custom COBOL coding rules and standards to your programs</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From Software Configuration define a configuration for the rules you wish to apply.  </a:t>
                      </a:r>
                    </a:p>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From the program:  </a:t>
                      </a:r>
                      <a:r>
                        <a:rPr kumimoji="0" lang="en-US" sz="1000" b="1" i="0" u="none" strike="noStrike" cap="none" normalizeH="0" baseline="0">
                          <a:ln>
                            <a:noFill/>
                          </a:ln>
                          <a:solidFill>
                            <a:schemeClr val="tx1"/>
                          </a:solidFill>
                          <a:effectLst/>
                          <a:latin typeface="Arial" charset="0"/>
                        </a:rPr>
                        <a:t>Context Menu &gt; Software Analyzer &gt;</a:t>
                      </a:r>
                      <a:r>
                        <a:rPr kumimoji="0" lang="en-US" sz="1000" b="0" i="0" u="none" strike="noStrike" cap="none" normalizeH="0" baseline="0">
                          <a:ln>
                            <a:noFill/>
                          </a:ln>
                          <a:solidFill>
                            <a:schemeClr val="tx1"/>
                          </a:solidFill>
                          <a:effectLst/>
                          <a:latin typeface="Arial" charset="0"/>
                        </a:rPr>
                        <a:t>  select your configuration</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A set of custom rules are included with IDz and can be implemented in Preferences.  Completely custom coding rules are created as Java/Eclipse plug-ins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7394" name="Picture 7">
            <a:extLst>
              <a:ext uri="{FF2B5EF4-FFF2-40B4-BE49-F238E27FC236}">
                <a16:creationId xmlns:a16="http://schemas.microsoft.com/office/drawing/2014/main" id="{63BDEBB4-F8A8-7839-9E40-783B79973C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685800"/>
            <a:ext cx="40005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47682" name="AutoShape 2">
            <a:extLst>
              <a:ext uri="{FF2B5EF4-FFF2-40B4-BE49-F238E27FC236}">
                <a16:creationId xmlns:a16="http://schemas.microsoft.com/office/drawing/2014/main" id="{462292CA-BD51-D4FF-8C09-890B94C61EE4}"/>
              </a:ext>
            </a:extLst>
          </p:cNvPr>
          <p:cNvSpPr>
            <a:spLocks noChangeArrowheads="1"/>
          </p:cNvSpPr>
          <p:nvPr/>
        </p:nvSpPr>
        <p:spPr bwMode="auto">
          <a:xfrm>
            <a:off x="2133600" y="1828800"/>
            <a:ext cx="3048000" cy="381000"/>
          </a:xfrm>
          <a:prstGeom prst="roundRect">
            <a:avLst>
              <a:gd name="adj" fmla="val 16667"/>
            </a:avLst>
          </a:prstGeom>
          <a:gradFill rotWithShape="1">
            <a:gsLst>
              <a:gs pos="0">
                <a:schemeClr val="tx1">
                  <a:alpha val="28999"/>
                </a:schemeClr>
              </a:gs>
              <a:gs pos="100000">
                <a:schemeClr val="tx1">
                  <a:gamma/>
                  <a:tint val="0"/>
                  <a:invGamma/>
                  <a:alpha val="27000"/>
                </a:schemeClr>
              </a:gs>
            </a:gsLst>
            <a:lin ang="5400000" scaled="1"/>
          </a:gradFill>
          <a:ln w="9525">
            <a:solidFill>
              <a:schemeClr val="tx1"/>
            </a:solidFill>
            <a:round/>
            <a:headEnd/>
            <a:tailEnd/>
          </a:ln>
          <a:effectLst/>
        </p:spPr>
        <p:txBody>
          <a:bodyPr wrap="none" anchor="ctr"/>
          <a:lstStyle/>
          <a:p>
            <a:pPr algn="ctr" eaLnBrk="1" hangingPunct="1">
              <a:defRPr/>
            </a:pPr>
            <a:endParaRPr lang="en-US">
              <a:solidFill>
                <a:srgbClr val="008000"/>
              </a:solidFill>
            </a:endParaRPr>
          </a:p>
        </p:txBody>
      </p:sp>
      <p:sp>
        <p:nvSpPr>
          <p:cNvPr id="187396" name="Rectangle 3">
            <a:extLst>
              <a:ext uri="{FF2B5EF4-FFF2-40B4-BE49-F238E27FC236}">
                <a16:creationId xmlns:a16="http://schemas.microsoft.com/office/drawing/2014/main" id="{8C094D8B-E7A8-988B-45C2-DB4029C3246E}"/>
              </a:ext>
            </a:extLst>
          </p:cNvPr>
          <p:cNvSpPr>
            <a:spLocks noGrp="1" noChangeArrowheads="1"/>
          </p:cNvSpPr>
          <p:nvPr>
            <p:ph type="title"/>
          </p:nvPr>
        </p:nvSpPr>
        <p:spPr/>
        <p:txBody>
          <a:bodyPr/>
          <a:lstStyle/>
          <a:p>
            <a:pPr eaLnBrk="1" hangingPunct="1"/>
            <a:r>
              <a:rPr lang="en-US" altLang="en-US" b="0"/>
              <a:t>Optional Topic - </a:t>
            </a:r>
            <a:r>
              <a:rPr lang="en-US" altLang="en-US"/>
              <a:t>ISPF - Find All (Not Exclude) Search</a:t>
            </a:r>
          </a:p>
        </p:txBody>
      </p:sp>
      <p:sp>
        <p:nvSpPr>
          <p:cNvPr id="187397" name="Rectangle 4">
            <a:extLst>
              <a:ext uri="{FF2B5EF4-FFF2-40B4-BE49-F238E27FC236}">
                <a16:creationId xmlns:a16="http://schemas.microsoft.com/office/drawing/2014/main" id="{34B05883-5F08-32C7-DB1A-AFB8ECC5D106}"/>
              </a:ext>
            </a:extLst>
          </p:cNvPr>
          <p:cNvSpPr>
            <a:spLocks noGrp="1" noChangeArrowheads="1"/>
          </p:cNvSpPr>
          <p:nvPr>
            <p:ph type="body" idx="1"/>
          </p:nvPr>
        </p:nvSpPr>
        <p:spPr>
          <a:xfrm>
            <a:off x="1614488" y="776289"/>
            <a:ext cx="4938712" cy="5621337"/>
          </a:xfrm>
        </p:spPr>
        <p:txBody>
          <a:bodyPr>
            <a:normAutofit fontScale="70000" lnSpcReduction="20000"/>
          </a:bodyPr>
          <a:lstStyle/>
          <a:p>
            <a:pPr marL="381000" indent="-381000"/>
            <a:r>
              <a:rPr lang="en-US" altLang="en-US" b="1"/>
              <a:t>Another common ISPF technique</a:t>
            </a:r>
          </a:p>
          <a:p>
            <a:pPr marL="687388" lvl="1" indent="-342900">
              <a:buNone/>
            </a:pPr>
            <a:r>
              <a:rPr lang="en-US" altLang="en-US"/>
              <a:t>- Exclude various source lines</a:t>
            </a:r>
          </a:p>
          <a:p>
            <a:pPr marL="687388" lvl="1" indent="-342900">
              <a:buNone/>
            </a:pPr>
            <a:r>
              <a:rPr lang="en-US" altLang="en-US"/>
              <a:t>- Find within (not) excluded lines</a:t>
            </a:r>
          </a:p>
          <a:p>
            <a:pPr marL="687388" lvl="1" indent="-342900"/>
            <a:endParaRPr lang="en-US" altLang="en-US" sz="800"/>
          </a:p>
          <a:p>
            <a:pPr marL="687388" lvl="1" indent="-342900">
              <a:buNone/>
            </a:pPr>
            <a:r>
              <a:rPr lang="en-US" altLang="en-US" sz="1400" b="1">
                <a:solidFill>
                  <a:srgbClr val="33CC33"/>
                </a:solidFill>
                <a:latin typeface="Batang" panose="02030600000101010101" pitchFamily="18" charset="-127"/>
                <a:ea typeface="Batang" panose="02030600000101010101" pitchFamily="18" charset="-127"/>
              </a:rPr>
              <a:t>   </a:t>
            </a:r>
            <a:r>
              <a:rPr lang="en-US" altLang="en-US" sz="1200" b="1">
                <a:solidFill>
                  <a:srgbClr val="33CC33"/>
                </a:solidFill>
                <a:latin typeface="Batang" panose="02030600000101010101" pitchFamily="18" charset="-127"/>
                <a:ea typeface="Batang" panose="02030600000101010101" pitchFamily="18" charset="-127"/>
              </a:rPr>
              <a:t>Command ====&gt;  </a:t>
            </a:r>
            <a:r>
              <a:rPr lang="en-US" altLang="en-US" sz="1200" b="1">
                <a:solidFill>
                  <a:srgbClr val="33CC33"/>
                </a:solidFill>
                <a:latin typeface="Verdana" panose="020B0604030504040204" pitchFamily="34" charset="0"/>
                <a:ea typeface="Batang" panose="02030600000101010101" pitchFamily="18" charset="-127"/>
              </a:rPr>
              <a:t>F (or C) 'xxx'  </a:t>
            </a:r>
            <a:r>
              <a:rPr lang="en-US" altLang="en-US" sz="1200">
                <a:solidFill>
                  <a:srgbClr val="33CC33"/>
                </a:solidFill>
                <a:latin typeface="Arial Black" panose="020B0604020202020204" pitchFamily="34" charset="0"/>
                <a:ea typeface="Batang" panose="02030600000101010101" pitchFamily="18" charset="-127"/>
              </a:rPr>
              <a:t>NX</a:t>
            </a:r>
          </a:p>
          <a:p>
            <a:pPr marL="687388" lvl="1" indent="-342900"/>
            <a:endParaRPr lang="en-US" altLang="en-US" sz="1200" b="1"/>
          </a:p>
          <a:p>
            <a:pPr marL="381000" indent="-381000"/>
            <a:r>
              <a:rPr lang="en-US" altLang="en-US"/>
              <a:t>To perform this using IDz  use the same command line syntax format:</a:t>
            </a:r>
          </a:p>
          <a:p>
            <a:pPr marL="381000" indent="-381000"/>
            <a:endParaRPr lang="en-US" altLang="en-US" sz="800" b="1"/>
          </a:p>
          <a:p>
            <a:pPr marL="381000" indent="-381000"/>
            <a:r>
              <a:rPr lang="en-US" altLang="en-US"/>
              <a:t>   1. Exclude lines</a:t>
            </a:r>
          </a:p>
          <a:p>
            <a:pPr marL="381000" indent="-381000"/>
            <a:r>
              <a:rPr lang="en-US" altLang="en-US"/>
              <a:t>   2. Then type:</a:t>
            </a:r>
            <a:r>
              <a:rPr lang="en-US" altLang="en-US" b="1"/>
              <a:t> F &lt;xxxx&gt; ALL </a:t>
            </a:r>
            <a:r>
              <a:rPr lang="en-US" altLang="en-US" sz="2400" b="1"/>
              <a:t>NX</a:t>
            </a:r>
          </a:p>
          <a:p>
            <a:pPr marL="381000" indent="-381000"/>
            <a:endParaRPr lang="en-US" altLang="en-US"/>
          </a:p>
          <a:p>
            <a:pPr marL="381000" indent="-381000"/>
            <a:endParaRPr lang="en-US" altLang="en-US"/>
          </a:p>
          <a:p>
            <a:pPr marL="381000" indent="-381000"/>
            <a:endParaRPr lang="en-US" altLang="en-US"/>
          </a:p>
          <a:p>
            <a:pPr marL="381000" indent="-381000"/>
            <a:r>
              <a:rPr lang="en-US" altLang="en-US"/>
              <a:t>This will limit the scope of the search to only the </a:t>
            </a:r>
            <a:r>
              <a:rPr lang="en-US" altLang="en-US" b="1"/>
              <a:t>NOT excluded</a:t>
            </a:r>
            <a:r>
              <a:rPr lang="en-US" altLang="en-US"/>
              <a:t> source lines</a:t>
            </a:r>
          </a:p>
          <a:p>
            <a:pPr marL="381000" indent="-381000"/>
            <a:endParaRPr lang="en-US" altLang="en-US"/>
          </a:p>
          <a:p>
            <a:pPr marL="381000" indent="-381000"/>
            <a:endParaRPr lang="en-US" altLang="en-US"/>
          </a:p>
          <a:p>
            <a:pPr marL="381000" indent="-381000"/>
            <a:r>
              <a:rPr lang="en-US" altLang="en-US"/>
              <a:t>Note that the </a:t>
            </a:r>
            <a:r>
              <a:rPr lang="en-US" altLang="en-US" b="1"/>
              <a:t>ALL</a:t>
            </a:r>
            <a:r>
              <a:rPr lang="en-US" altLang="en-US"/>
              <a:t> operand is </a:t>
            </a:r>
            <a:r>
              <a:rPr lang="en-US" altLang="en-US" u="sng"/>
              <a:t>not</a:t>
            </a:r>
            <a:r>
              <a:rPr lang="en-US" altLang="en-US"/>
              <a:t> required</a:t>
            </a:r>
          </a:p>
        </p:txBody>
      </p:sp>
      <p:sp>
        <p:nvSpPr>
          <p:cNvPr id="187398" name="AutoShape 6">
            <a:extLst>
              <a:ext uri="{FF2B5EF4-FFF2-40B4-BE49-F238E27FC236}">
                <a16:creationId xmlns:a16="http://schemas.microsoft.com/office/drawing/2014/main" id="{89623259-FDA2-C659-6CC2-BD2D834CEBCD}"/>
              </a:ext>
            </a:extLst>
          </p:cNvPr>
          <p:cNvSpPr>
            <a:spLocks noChangeArrowheads="1"/>
          </p:cNvSpPr>
          <p:nvPr/>
        </p:nvSpPr>
        <p:spPr bwMode="auto">
          <a:xfrm>
            <a:off x="6629400" y="5334000"/>
            <a:ext cx="1219200" cy="228600"/>
          </a:xfrm>
          <a:prstGeom prst="roundRect">
            <a:avLst>
              <a:gd name="adj" fmla="val 16667"/>
            </a:avLst>
          </a:prstGeom>
          <a:noFill/>
          <a:ln w="28575">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8418" name="Rectangle 2">
            <a:extLst>
              <a:ext uri="{FF2B5EF4-FFF2-40B4-BE49-F238E27FC236}">
                <a16:creationId xmlns:a16="http://schemas.microsoft.com/office/drawing/2014/main" id="{BB602509-6C59-5D91-5BF0-D9462B8E729F}"/>
              </a:ext>
            </a:extLst>
          </p:cNvPr>
          <p:cNvSpPr>
            <a:spLocks noGrp="1" noChangeArrowheads="1"/>
          </p:cNvSpPr>
          <p:nvPr>
            <p:ph type="title"/>
          </p:nvPr>
        </p:nvSpPr>
        <p:spPr>
          <a:xfrm>
            <a:off x="1587500" y="73026"/>
            <a:ext cx="9080500" cy="536575"/>
          </a:xfrm>
        </p:spPr>
        <p:txBody>
          <a:bodyPr>
            <a:normAutofit fontScale="90000"/>
          </a:bodyPr>
          <a:lstStyle/>
          <a:p>
            <a:pPr eaLnBrk="1" hangingPunct="1"/>
            <a:r>
              <a:rPr lang="en-US" altLang="en-US" sz="2800">
                <a:solidFill>
                  <a:schemeClr val="tx1"/>
                </a:solidFill>
                <a:sym typeface="Webdings" pitchFamily="2" charset="2"/>
              </a:rPr>
              <a:t>Optional Steps </a:t>
            </a:r>
            <a:r>
              <a:rPr lang="en-US" altLang="en-US" b="0">
                <a:solidFill>
                  <a:schemeClr val="tx1"/>
                </a:solidFill>
                <a:sym typeface="Webdings" pitchFamily="2" charset="2"/>
              </a:rPr>
              <a:t>– </a:t>
            </a:r>
            <a:r>
              <a:rPr lang="en-US" altLang="en-US"/>
              <a:t>Create a PDF Report for your  Code Review</a:t>
            </a:r>
          </a:p>
        </p:txBody>
      </p:sp>
      <p:sp>
        <p:nvSpPr>
          <p:cNvPr id="188419" name="Rectangle 3">
            <a:extLst>
              <a:ext uri="{FF2B5EF4-FFF2-40B4-BE49-F238E27FC236}">
                <a16:creationId xmlns:a16="http://schemas.microsoft.com/office/drawing/2014/main" id="{1A9418C3-BC6C-51AE-82E0-173D26C5EBA9}"/>
              </a:ext>
            </a:extLst>
          </p:cNvPr>
          <p:cNvSpPr>
            <a:spLocks noGrp="1" noChangeArrowheads="1"/>
          </p:cNvSpPr>
          <p:nvPr>
            <p:ph type="body" idx="1"/>
          </p:nvPr>
        </p:nvSpPr>
        <p:spPr>
          <a:xfrm>
            <a:off x="1524000" y="703264"/>
            <a:ext cx="4648200" cy="5087937"/>
          </a:xfrm>
        </p:spPr>
        <p:txBody>
          <a:bodyPr/>
          <a:lstStyle/>
          <a:p>
            <a:pPr eaLnBrk="1" hangingPunct="1"/>
            <a:r>
              <a:rPr lang="en-US" altLang="en-US"/>
              <a:t>From the Software Analyzer Results view</a:t>
            </a:r>
            <a:endParaRPr lang="en-US" altLang="en-US" b="1"/>
          </a:p>
          <a:p>
            <a:pPr eaLnBrk="1" hangingPunct="1"/>
            <a:r>
              <a:rPr lang="en-US" altLang="en-US"/>
              <a:t>Click</a:t>
            </a:r>
            <a:r>
              <a:rPr lang="en-US" altLang="en-US" b="1"/>
              <a:t> Generate a report for the current selection</a:t>
            </a:r>
            <a:endParaRPr lang="en-US" altLang="en-US" sz="1400" b="1"/>
          </a:p>
          <a:p>
            <a:pPr eaLnBrk="1" hangingPunct="1"/>
            <a:endParaRPr lang="en-US" altLang="en-US" sz="1600" b="1"/>
          </a:p>
          <a:p>
            <a:pPr eaLnBrk="1" hangingPunct="1"/>
            <a:r>
              <a:rPr lang="en-US" altLang="en-US" sz="1600" b="1"/>
              <a:t>Select PDF Report </a:t>
            </a:r>
            <a:r>
              <a:rPr lang="en-US" altLang="en-US" sz="1600"/>
              <a:t>and click</a:t>
            </a:r>
            <a:r>
              <a:rPr lang="en-US" altLang="en-US" sz="1600" b="1"/>
              <a:t>  OK</a:t>
            </a:r>
          </a:p>
          <a:p>
            <a:pPr eaLnBrk="1" hangingPunct="1"/>
            <a:endParaRPr lang="en-US" altLang="en-US" sz="1600" b="1"/>
          </a:p>
        </p:txBody>
      </p:sp>
      <p:pic>
        <p:nvPicPr>
          <p:cNvPr id="188420" name="Picture 4">
            <a:extLst>
              <a:ext uri="{FF2B5EF4-FFF2-40B4-BE49-F238E27FC236}">
                <a16:creationId xmlns:a16="http://schemas.microsoft.com/office/drawing/2014/main" id="{780C9B2D-0E5D-0D42-124B-F264F40B48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1" y="2590800"/>
            <a:ext cx="4524375"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8421" name="Picture 5">
            <a:extLst>
              <a:ext uri="{FF2B5EF4-FFF2-40B4-BE49-F238E27FC236}">
                <a16:creationId xmlns:a16="http://schemas.microsoft.com/office/drawing/2014/main" id="{E639DAA2-D665-21B5-76D0-0D30CE69D2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5150" y="685801"/>
            <a:ext cx="375285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8422" name="Text Box 6">
            <a:extLst>
              <a:ext uri="{FF2B5EF4-FFF2-40B4-BE49-F238E27FC236}">
                <a16:creationId xmlns:a16="http://schemas.microsoft.com/office/drawing/2014/main" id="{1622CFF4-E561-22CD-1D8F-936B701C0AE5}"/>
              </a:ext>
            </a:extLst>
          </p:cNvPr>
          <p:cNvSpPr txBox="1">
            <a:spLocks noChangeArrowheads="1"/>
          </p:cNvSpPr>
          <p:nvPr/>
        </p:nvSpPr>
        <p:spPr bwMode="auto">
          <a:xfrm>
            <a:off x="7924800" y="4953001"/>
            <a:ext cx="2693988"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0">
                <a:latin typeface="Verdana" panose="020B0604030504040204" pitchFamily="34" charset="0"/>
              </a:rPr>
              <a:t>It will take a few seconds to generate this PDF…</a:t>
            </a:r>
          </a:p>
          <a:p>
            <a:pPr eaLnBrk="1" hangingPunct="1">
              <a:lnSpc>
                <a:spcPct val="100000"/>
              </a:lnSpc>
              <a:spcBef>
                <a:spcPct val="0"/>
              </a:spcBef>
              <a:buClrTx/>
              <a:buFontTx/>
              <a:buNone/>
            </a:pPr>
            <a:endParaRPr lang="en-US" altLang="en-US" sz="1800" b="0">
              <a:latin typeface="Verdana" panose="020B0604030504040204" pitchFamily="34" charset="0"/>
            </a:endParaRPr>
          </a:p>
          <a:p>
            <a:pPr eaLnBrk="1" hangingPunct="1">
              <a:lnSpc>
                <a:spcPct val="100000"/>
              </a:lnSpc>
              <a:spcBef>
                <a:spcPct val="0"/>
              </a:spcBef>
              <a:buClrTx/>
              <a:buFontTx/>
              <a:buNone/>
            </a:pPr>
            <a:r>
              <a:rPr lang="en-US" altLang="en-US" sz="1800" b="0">
                <a:latin typeface="Verdana" panose="020B0604030504040204" pitchFamily="34" charset="0"/>
              </a:rPr>
              <a:t>But it's worth it </a:t>
            </a:r>
            <a:r>
              <a:rPr lang="en-US" altLang="en-US" sz="1800" b="0">
                <a:latin typeface="Verdana" panose="020B0604030504040204" pitchFamily="34" charset="0"/>
                <a:sym typeface="Wingdings" pitchFamily="2" charset="2"/>
              </a:rPr>
              <a:t></a:t>
            </a:r>
            <a:endParaRPr lang="en-US" altLang="en-US" sz="1800" b="0">
              <a:latin typeface="Verdana" panose="020B060403050404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9442" name="Rectangle 2">
            <a:extLst>
              <a:ext uri="{FF2B5EF4-FFF2-40B4-BE49-F238E27FC236}">
                <a16:creationId xmlns:a16="http://schemas.microsoft.com/office/drawing/2014/main" id="{F88C5CB2-7BD9-126C-3C00-525C22E5F002}"/>
              </a:ext>
            </a:extLst>
          </p:cNvPr>
          <p:cNvSpPr>
            <a:spLocks noGrp="1" noChangeArrowheads="1"/>
          </p:cNvSpPr>
          <p:nvPr>
            <p:ph type="title"/>
          </p:nvPr>
        </p:nvSpPr>
        <p:spPr/>
        <p:txBody>
          <a:bodyPr/>
          <a:lstStyle/>
          <a:p>
            <a:pPr eaLnBrk="1" hangingPunct="1"/>
            <a:r>
              <a:rPr lang="en-US" altLang="en-US"/>
              <a:t>Code Review – PDF Report (sample)</a:t>
            </a:r>
          </a:p>
        </p:txBody>
      </p:sp>
      <p:pic>
        <p:nvPicPr>
          <p:cNvPr id="189443" name="Picture 3">
            <a:extLst>
              <a:ext uri="{FF2B5EF4-FFF2-40B4-BE49-F238E27FC236}">
                <a16:creationId xmlns:a16="http://schemas.microsoft.com/office/drawing/2014/main" id="{8AD32D7F-EC44-A51F-CDAE-47C69BB19B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36588"/>
            <a:ext cx="9144000" cy="622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1FB49C25-C7CB-9038-1C41-CF24117BC634}"/>
              </a:ext>
            </a:extLst>
          </p:cNvPr>
          <p:cNvSpPr>
            <a:spLocks noGrp="1" noChangeArrowheads="1"/>
          </p:cNvSpPr>
          <p:nvPr>
            <p:ph type="title"/>
          </p:nvPr>
        </p:nvSpPr>
        <p:spPr/>
        <p:txBody>
          <a:bodyPr/>
          <a:lstStyle/>
          <a:p>
            <a:pPr eaLnBrk="1" hangingPunct="1"/>
            <a:r>
              <a:rPr lang="en-US" altLang="en-US"/>
              <a:t>Software Analyzer </a:t>
            </a:r>
            <a:r>
              <a:rPr lang="en-US" altLang="en-US" b="0"/>
              <a:t>(Code Review) </a:t>
            </a:r>
            <a:r>
              <a:rPr lang="en-US" altLang="en-US"/>
              <a:t>– Options and features </a:t>
            </a:r>
          </a:p>
        </p:txBody>
      </p:sp>
      <p:sp>
        <p:nvSpPr>
          <p:cNvPr id="87043" name="Rectangle 3">
            <a:extLst>
              <a:ext uri="{FF2B5EF4-FFF2-40B4-BE49-F238E27FC236}">
                <a16:creationId xmlns:a16="http://schemas.microsoft.com/office/drawing/2014/main" id="{C4802E3A-FB35-BF63-8BDA-62EA45D2792A}"/>
              </a:ext>
            </a:extLst>
          </p:cNvPr>
          <p:cNvSpPr>
            <a:spLocks noGrp="1" noChangeArrowheads="1"/>
          </p:cNvSpPr>
          <p:nvPr>
            <p:ph type="body" idx="1"/>
          </p:nvPr>
        </p:nvSpPr>
        <p:spPr>
          <a:xfrm>
            <a:off x="1598614" y="719138"/>
            <a:ext cx="8988425" cy="5821362"/>
          </a:xfrm>
        </p:spPr>
        <p:txBody>
          <a:bodyPr>
            <a:normAutofit lnSpcReduction="10000"/>
          </a:bodyPr>
          <a:lstStyle/>
          <a:p>
            <a:pPr eaLnBrk="1" hangingPunct="1">
              <a:defRPr/>
            </a:pPr>
            <a:r>
              <a:rPr lang="en-US" altLang="en-US" sz="2400" dirty="0"/>
              <a:t>Code Review provides a number of static code analysis rules:</a:t>
            </a:r>
          </a:p>
          <a:p>
            <a:pPr lvl="1" eaLnBrk="1" hangingPunct="1">
              <a:buFont typeface="Webdings" panose="05030102010509060703" pitchFamily="18" charset="2"/>
              <a:buChar char="4"/>
              <a:defRPr/>
            </a:pPr>
            <a:r>
              <a:rPr lang="en-US" altLang="en-US" sz="2000" dirty="0">
                <a:solidFill>
                  <a:schemeClr val="tx1">
                    <a:lumMod val="85000"/>
                    <a:lumOff val="15000"/>
                  </a:schemeClr>
                </a:solidFill>
              </a:rPr>
              <a:t>In-the-box: </a:t>
            </a:r>
            <a:r>
              <a:rPr lang="en-US" altLang="en-US" sz="2000" b="1" dirty="0">
                <a:solidFill>
                  <a:schemeClr val="tx1">
                    <a:lumMod val="85000"/>
                    <a:lumOff val="15000"/>
                  </a:schemeClr>
                </a:solidFill>
              </a:rPr>
              <a:t>52 for COBOL, 36 for PL/I rules,  &gt; 200 Java rules</a:t>
            </a:r>
          </a:p>
          <a:p>
            <a:pPr lvl="1" eaLnBrk="1" hangingPunct="1">
              <a:buFont typeface="Webdings" panose="05030102010509060703" pitchFamily="18" charset="2"/>
              <a:buChar char="4"/>
              <a:defRPr/>
            </a:pPr>
            <a:r>
              <a:rPr lang="en-US" altLang="en-US" sz="2000" dirty="0">
                <a:solidFill>
                  <a:schemeClr val="tx1">
                    <a:lumMod val="85000"/>
                    <a:lumOff val="15000"/>
                  </a:schemeClr>
                </a:solidFill>
              </a:rPr>
              <a:t>An </a:t>
            </a:r>
            <a:r>
              <a:rPr lang="en-US" altLang="en-US" sz="2000" b="1" dirty="0">
                <a:solidFill>
                  <a:schemeClr val="tx1">
                    <a:lumMod val="85000"/>
                    <a:lumOff val="15000"/>
                  </a:schemeClr>
                </a:solidFill>
              </a:rPr>
              <a:t>API + Wizard </a:t>
            </a:r>
            <a:r>
              <a:rPr lang="en-US" altLang="en-US" sz="2000" dirty="0">
                <a:solidFill>
                  <a:schemeClr val="tx1">
                    <a:lumMod val="85000"/>
                    <a:lumOff val="15000"/>
                  </a:schemeClr>
                </a:solidFill>
              </a:rPr>
              <a:t>to create and import your own completely custom  Code Review rules</a:t>
            </a:r>
          </a:p>
          <a:p>
            <a:pPr lvl="1" eaLnBrk="1" hangingPunct="1">
              <a:buFont typeface="Webdings" panose="05030102010509060703" pitchFamily="18" charset="2"/>
              <a:buChar char="4"/>
              <a:defRPr/>
            </a:pPr>
            <a:endParaRPr lang="en-US" altLang="en-US" sz="600" dirty="0">
              <a:solidFill>
                <a:schemeClr val="tx1">
                  <a:lumMod val="85000"/>
                  <a:lumOff val="15000"/>
                </a:schemeClr>
              </a:solidFill>
            </a:endParaRPr>
          </a:p>
          <a:p>
            <a:pPr eaLnBrk="1" hangingPunct="1">
              <a:defRPr/>
            </a:pPr>
            <a:r>
              <a:rPr lang="en-US" altLang="en-US" sz="2400" dirty="0">
                <a:solidFill>
                  <a:schemeClr val="tx1">
                    <a:lumMod val="85000"/>
                    <a:lumOff val="15000"/>
                  </a:schemeClr>
                </a:solidFill>
                <a:latin typeface="inherit"/>
              </a:rPr>
              <a:t>Starting in v9.1.1 COBOL Code Review provides </a:t>
            </a:r>
            <a:r>
              <a:rPr lang="en-US" altLang="en-US" sz="2400" b="1" i="1" dirty="0">
                <a:solidFill>
                  <a:schemeClr val="tx1">
                    <a:lumMod val="85000"/>
                    <a:lumOff val="15000"/>
                  </a:schemeClr>
                </a:solidFill>
                <a:latin typeface="inherit"/>
              </a:rPr>
              <a:t>18</a:t>
            </a:r>
            <a:r>
              <a:rPr lang="en-US" altLang="en-US" sz="2400" b="1" i="1" dirty="0">
                <a:solidFill>
                  <a:schemeClr val="tx1">
                    <a:lumMod val="85000"/>
                    <a:lumOff val="15000"/>
                  </a:schemeClr>
                </a:solidFill>
                <a:latin typeface="Verdana" panose="020B0604030504040204" pitchFamily="34" charset="0"/>
              </a:rPr>
              <a:t> </a:t>
            </a:r>
            <a:r>
              <a:rPr lang="en-US" altLang="en-US" sz="2400" b="1" i="1" dirty="0">
                <a:solidFill>
                  <a:schemeClr val="tx1">
                    <a:lumMod val="85000"/>
                    <a:lumOff val="15000"/>
                  </a:schemeClr>
                </a:solidFill>
                <a:latin typeface="inherit"/>
              </a:rPr>
              <a:t>Program Metrics</a:t>
            </a:r>
          </a:p>
          <a:p>
            <a:pPr eaLnBrk="1" hangingPunct="1">
              <a:defRPr/>
            </a:pPr>
            <a:endParaRPr lang="en-US" altLang="en-US" sz="600" b="1" dirty="0">
              <a:solidFill>
                <a:schemeClr val="tx1">
                  <a:lumMod val="85000"/>
                  <a:lumOff val="15000"/>
                </a:schemeClr>
              </a:solidFill>
              <a:latin typeface="Helvetica Neue"/>
            </a:endParaRPr>
          </a:p>
          <a:p>
            <a:pPr eaLnBrk="1" hangingPunct="1">
              <a:defRPr/>
            </a:pPr>
            <a:r>
              <a:rPr lang="en-US" altLang="en-US" sz="2400" dirty="0">
                <a:solidFill>
                  <a:schemeClr val="tx1">
                    <a:lumMod val="85000"/>
                    <a:lumOff val="15000"/>
                  </a:schemeClr>
                </a:solidFill>
                <a:latin typeface="inherit"/>
              </a:rPr>
              <a:t>There are multiple output report formats</a:t>
            </a:r>
            <a:r>
              <a:rPr lang="en-US" altLang="en-US" sz="2400" dirty="0">
                <a:solidFill>
                  <a:schemeClr val="tx1">
                    <a:lumMod val="85000"/>
                    <a:lumOff val="15000"/>
                  </a:schemeClr>
                </a:solidFill>
                <a:latin typeface="Verdana" panose="020B0604030504040204" pitchFamily="34" charset="0"/>
              </a:rPr>
              <a:t> </a:t>
            </a:r>
            <a:r>
              <a:rPr lang="en-US" altLang="en-US" dirty="0">
                <a:solidFill>
                  <a:schemeClr val="tx1">
                    <a:lumMod val="85000"/>
                    <a:lumOff val="15000"/>
                  </a:schemeClr>
                </a:solidFill>
                <a:latin typeface="Helvetica Neue"/>
              </a:rPr>
              <a:t>(XML, HTML, PDF, CSV) </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Helvetica Neue"/>
              </a:rPr>
              <a:t>IDz</a:t>
            </a:r>
            <a:r>
              <a:rPr lang="en-US" altLang="en-US" sz="2000" dirty="0">
                <a:solidFill>
                  <a:schemeClr val="tx1">
                    <a:lumMod val="85000"/>
                    <a:lumOff val="15000"/>
                  </a:schemeClr>
                </a:solidFill>
                <a:latin typeface="Verdana" panose="020B0604030504040204" pitchFamily="34" charset="0"/>
              </a:rPr>
              <a:t>’</a:t>
            </a:r>
            <a:r>
              <a:rPr lang="en-US" altLang="en-US" sz="2000" dirty="0">
                <a:solidFill>
                  <a:schemeClr val="tx1">
                    <a:lumMod val="85000"/>
                    <a:lumOff val="15000"/>
                  </a:schemeClr>
                </a:solidFill>
                <a:latin typeface="Helvetica Neue"/>
              </a:rPr>
              <a:t>s Code Review can integrate or feed other software or application analytic products in this space</a:t>
            </a:r>
          </a:p>
          <a:p>
            <a:pPr lvl="1" eaLnBrk="1" hangingPunct="1">
              <a:buFont typeface="Webdings" panose="05030102010509060703" pitchFamily="18" charset="2"/>
              <a:buChar char="4"/>
              <a:defRPr/>
            </a:pPr>
            <a:endParaRPr lang="en-US" altLang="en-US" sz="600" dirty="0">
              <a:solidFill>
                <a:schemeClr val="tx1">
                  <a:lumMod val="85000"/>
                  <a:lumOff val="15000"/>
                </a:schemeClr>
              </a:solidFill>
              <a:latin typeface="Helvetica Neue"/>
            </a:endParaRPr>
          </a:p>
          <a:p>
            <a:pPr eaLnBrk="1" hangingPunct="1">
              <a:defRPr/>
            </a:pPr>
            <a:r>
              <a:rPr lang="en-US" altLang="en-US" sz="2400" dirty="0">
                <a:solidFill>
                  <a:schemeClr val="tx1">
                    <a:lumMod val="85000"/>
                    <a:lumOff val="15000"/>
                  </a:schemeClr>
                </a:solidFill>
                <a:latin typeface="inherit"/>
              </a:rPr>
              <a:t>You can do program</a:t>
            </a:r>
            <a:r>
              <a:rPr lang="en-US" altLang="en-US" sz="2400" dirty="0">
                <a:solidFill>
                  <a:schemeClr val="tx1">
                    <a:lumMod val="85000"/>
                    <a:lumOff val="15000"/>
                  </a:schemeClr>
                </a:solidFill>
                <a:latin typeface="Verdana" panose="020B0604030504040204" pitchFamily="34" charset="0"/>
              </a:rPr>
              <a:t> </a:t>
            </a:r>
            <a:r>
              <a:rPr lang="en-US" altLang="en-US" sz="2400" b="1" i="1" dirty="0">
                <a:solidFill>
                  <a:schemeClr val="tx1">
                    <a:lumMod val="85000"/>
                    <a:lumOff val="15000"/>
                  </a:schemeClr>
                </a:solidFill>
                <a:latin typeface="inherit"/>
              </a:rPr>
              <a:t>Baselining</a:t>
            </a:r>
            <a:r>
              <a:rPr lang="en-US" altLang="en-US" sz="2400" i="1" dirty="0">
                <a:solidFill>
                  <a:schemeClr val="tx1">
                    <a:lumMod val="85000"/>
                    <a:lumOff val="15000"/>
                  </a:schemeClr>
                </a:solidFill>
                <a:latin typeface="Verdana" panose="020B0604030504040204" pitchFamily="34" charset="0"/>
              </a:rPr>
              <a:t> </a:t>
            </a:r>
            <a:r>
              <a:rPr lang="en-US" altLang="en-US" sz="2400" dirty="0">
                <a:solidFill>
                  <a:schemeClr val="tx1">
                    <a:lumMod val="85000"/>
                    <a:lumOff val="15000"/>
                  </a:schemeClr>
                </a:solidFill>
                <a:latin typeface="Verdana" panose="020B0604030504040204" pitchFamily="34" charset="0"/>
              </a:rPr>
              <a:t>with Code Review:</a:t>
            </a:r>
            <a:r>
              <a:rPr lang="en-US" altLang="en-US" sz="2400" dirty="0">
                <a:solidFill>
                  <a:schemeClr val="tx1">
                    <a:lumMod val="85000"/>
                    <a:lumOff val="15000"/>
                  </a:schemeClr>
                </a:solidFill>
                <a:latin typeface="Helvetica Neue"/>
              </a:rPr>
              <a:t> </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Helvetica Neue"/>
              </a:rPr>
              <a:t>The analytic findings are identified incrementally through point-in-time archives </a:t>
            </a:r>
            <a:r>
              <a:rPr lang="en-US" altLang="en-US" sz="2000" dirty="0">
                <a:solidFill>
                  <a:schemeClr val="tx1">
                    <a:lumMod val="85000"/>
                    <a:lumOff val="15000"/>
                  </a:schemeClr>
                </a:solidFill>
                <a:latin typeface="Verdana" panose="020B0604030504040204" pitchFamily="34" charset="0"/>
              </a:rPr>
              <a:t>–</a:t>
            </a:r>
            <a:r>
              <a:rPr lang="en-US" altLang="en-US" sz="2000" dirty="0">
                <a:solidFill>
                  <a:schemeClr val="tx1">
                    <a:lumMod val="85000"/>
                    <a:lumOff val="15000"/>
                  </a:schemeClr>
                </a:solidFill>
                <a:latin typeface="Helvetica Neue"/>
              </a:rPr>
              <a:t> yielding far fewer</a:t>
            </a:r>
            <a:r>
              <a:rPr lang="en-US" altLang="en-US" sz="2000" dirty="0">
                <a:solidFill>
                  <a:schemeClr val="tx1">
                    <a:lumMod val="85000"/>
                    <a:lumOff val="15000"/>
                  </a:schemeClr>
                </a:solidFill>
                <a:latin typeface="Verdana" panose="020B0604030504040204" pitchFamily="34" charset="0"/>
              </a:rPr>
              <a:t> </a:t>
            </a:r>
            <a:r>
              <a:rPr lang="en-US" altLang="en-US" sz="2000" i="1" dirty="0">
                <a:solidFill>
                  <a:schemeClr val="tx1">
                    <a:lumMod val="85000"/>
                    <a:lumOff val="15000"/>
                  </a:schemeClr>
                </a:solidFill>
                <a:latin typeface="inherit"/>
              </a:rPr>
              <a:t>false positives</a:t>
            </a:r>
          </a:p>
          <a:p>
            <a:pPr lvl="1" eaLnBrk="1" hangingPunct="1">
              <a:buFont typeface="Webdings" panose="05030102010509060703" pitchFamily="18" charset="2"/>
              <a:buChar char="4"/>
              <a:defRPr/>
            </a:pPr>
            <a:endParaRPr lang="en-US" altLang="en-US" sz="800" dirty="0">
              <a:solidFill>
                <a:schemeClr val="tx1">
                  <a:lumMod val="85000"/>
                  <a:lumOff val="15000"/>
                </a:schemeClr>
              </a:solidFill>
              <a:latin typeface="Helvetica Neue"/>
            </a:endParaRPr>
          </a:p>
          <a:p>
            <a:pPr eaLnBrk="1" hangingPunct="1">
              <a:defRPr/>
            </a:pPr>
            <a:r>
              <a:rPr lang="en-US" altLang="en-US" sz="2400" dirty="0">
                <a:solidFill>
                  <a:schemeClr val="tx1">
                    <a:lumMod val="85000"/>
                    <a:lumOff val="15000"/>
                  </a:schemeClr>
                </a:solidFill>
                <a:latin typeface="inherit"/>
              </a:rPr>
              <a:t>Code Review provides a</a:t>
            </a:r>
            <a:r>
              <a:rPr lang="en-US" altLang="en-US" sz="2400" dirty="0">
                <a:solidFill>
                  <a:schemeClr val="tx1">
                    <a:lumMod val="85000"/>
                    <a:lumOff val="15000"/>
                  </a:schemeClr>
                </a:solidFill>
                <a:latin typeface="Verdana" panose="020B0604030504040204" pitchFamily="34" charset="0"/>
              </a:rPr>
              <a:t> </a:t>
            </a:r>
            <a:r>
              <a:rPr lang="en-US" altLang="en-US" sz="2400" b="1" i="1" dirty="0">
                <a:solidFill>
                  <a:schemeClr val="tx1">
                    <a:lumMod val="85000"/>
                    <a:lumOff val="15000"/>
                  </a:schemeClr>
                </a:solidFill>
                <a:latin typeface="inherit"/>
              </a:rPr>
              <a:t>Post Processing script </a:t>
            </a:r>
            <a:r>
              <a:rPr lang="en-US" altLang="en-US" sz="2400" i="1" dirty="0">
                <a:solidFill>
                  <a:schemeClr val="tx1">
                    <a:lumMod val="85000"/>
                    <a:lumOff val="15000"/>
                  </a:schemeClr>
                </a:solidFill>
                <a:latin typeface="inherit"/>
              </a:rPr>
              <a:t>capability:</a:t>
            </a:r>
            <a:endParaRPr lang="en-US" altLang="en-US" sz="2400" dirty="0">
              <a:solidFill>
                <a:schemeClr val="tx1">
                  <a:lumMod val="85000"/>
                  <a:lumOff val="15000"/>
                </a:schemeClr>
              </a:solidFill>
              <a:latin typeface="Verdana" panose="020B0604030504040204" pitchFamily="34" charset="0"/>
            </a:endParaRP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Helvetica Neue"/>
              </a:rPr>
              <a:t>For custom actions you would like to automate upon discovery of coding rules/standards violations – often reports to kick off</a:t>
            </a:r>
          </a:p>
        </p:txBody>
      </p:sp>
      <p:sp>
        <p:nvSpPr>
          <p:cNvPr id="129028" name="TextBox 3">
            <a:extLst>
              <a:ext uri="{FF2B5EF4-FFF2-40B4-BE49-F238E27FC236}">
                <a16:creationId xmlns:a16="http://schemas.microsoft.com/office/drawing/2014/main" id="{16E9F1B3-6695-1D6D-BC2A-CF7141929EC5}"/>
              </a:ext>
            </a:extLst>
          </p:cNvPr>
          <p:cNvSpPr txBox="1">
            <a:spLocks noChangeArrowheads="1"/>
          </p:cNvSpPr>
          <p:nvPr/>
        </p:nvSpPr>
        <p:spPr bwMode="auto">
          <a:xfrm>
            <a:off x="1974850" y="6494463"/>
            <a:ext cx="1905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endParaRPr lang="en-US"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0466" name="Rectangle 2">
            <a:extLst>
              <a:ext uri="{FF2B5EF4-FFF2-40B4-BE49-F238E27FC236}">
                <a16:creationId xmlns:a16="http://schemas.microsoft.com/office/drawing/2014/main" id="{E22D6BF6-55AC-88F7-686C-261707CFBDE5}"/>
              </a:ext>
            </a:extLst>
          </p:cNvPr>
          <p:cNvSpPr>
            <a:spLocks noGrp="1" noChangeArrowheads="1"/>
          </p:cNvSpPr>
          <p:nvPr>
            <p:ph type="title"/>
          </p:nvPr>
        </p:nvSpPr>
        <p:spPr/>
        <p:txBody>
          <a:bodyPr/>
          <a:lstStyle/>
          <a:p>
            <a:pPr eaLnBrk="1" hangingPunct="1"/>
            <a:r>
              <a:rPr lang="en-US" altLang="en-US">
                <a:sym typeface="Wingdings" pitchFamily="2" charset="2"/>
              </a:rPr>
              <a:t>Optional Topic </a:t>
            </a:r>
            <a:r>
              <a:rPr lang="en-US" altLang="en-US" sz="2000"/>
              <a:t>- Manipulating Views for Optimum Data Analysis Capabilities</a:t>
            </a:r>
          </a:p>
        </p:txBody>
      </p:sp>
      <p:sp>
        <p:nvSpPr>
          <p:cNvPr id="190467" name="Rectangle 3">
            <a:extLst>
              <a:ext uri="{FF2B5EF4-FFF2-40B4-BE49-F238E27FC236}">
                <a16:creationId xmlns:a16="http://schemas.microsoft.com/office/drawing/2014/main" id="{3758C81B-647E-E5A4-8A4E-B4CC9C040331}"/>
              </a:ext>
            </a:extLst>
          </p:cNvPr>
          <p:cNvSpPr>
            <a:spLocks noGrp="1" noChangeArrowheads="1"/>
          </p:cNvSpPr>
          <p:nvPr>
            <p:ph type="body" idx="1"/>
          </p:nvPr>
        </p:nvSpPr>
        <p:spPr>
          <a:xfrm>
            <a:off x="1600200" y="762000"/>
            <a:ext cx="8991600" cy="4876800"/>
          </a:xfrm>
        </p:spPr>
        <p:txBody>
          <a:bodyPr/>
          <a:lstStyle/>
          <a:p>
            <a:pPr eaLnBrk="1" hangingPunct="1"/>
            <a:r>
              <a:rPr lang="en-US" altLang="en-US" sz="1200"/>
              <a:t>Open SAM1.cbl.  Find the call to SAM2 and open SAM2.cbl from the Context menu</a:t>
            </a:r>
          </a:p>
          <a:p>
            <a:pPr eaLnBrk="1" hangingPunct="1"/>
            <a:r>
              <a:rPr lang="en-US" altLang="en-US" sz="1200"/>
              <a:t>Open multiple Occurrences in Compilation Unit views – one for each of the sending/receiving parms between the programs</a:t>
            </a:r>
          </a:p>
          <a:p>
            <a:pPr eaLnBrk="1" hangingPunct="1"/>
            <a:r>
              <a:rPr lang="en-US" altLang="en-US" sz="1200"/>
              <a:t>Pin the Search views so that each "Occurrences…" view persists, and you can hyper-link from the entries in it</a:t>
            </a:r>
          </a:p>
        </p:txBody>
      </p:sp>
      <p:pic>
        <p:nvPicPr>
          <p:cNvPr id="190468" name="Picture 4">
            <a:extLst>
              <a:ext uri="{FF2B5EF4-FFF2-40B4-BE49-F238E27FC236}">
                <a16:creationId xmlns:a16="http://schemas.microsoft.com/office/drawing/2014/main" id="{60FBE54D-F900-6F32-A51D-40F47F341C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452564"/>
            <a:ext cx="7391400" cy="540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1490" name="Picture 2">
            <a:extLst>
              <a:ext uri="{FF2B5EF4-FFF2-40B4-BE49-F238E27FC236}">
                <a16:creationId xmlns:a16="http://schemas.microsoft.com/office/drawing/2014/main" id="{60E1F44D-DD5F-208F-418F-8E295F1ABD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0" y="3181350"/>
            <a:ext cx="476250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1491" name="Rectangle 3">
            <a:extLst>
              <a:ext uri="{FF2B5EF4-FFF2-40B4-BE49-F238E27FC236}">
                <a16:creationId xmlns:a16="http://schemas.microsoft.com/office/drawing/2014/main" id="{2D7FAA88-4D87-E51F-F008-2FD4CD5E482E}"/>
              </a:ext>
            </a:extLst>
          </p:cNvPr>
          <p:cNvSpPr>
            <a:spLocks noChangeArrowheads="1"/>
          </p:cNvSpPr>
          <p:nvPr/>
        </p:nvSpPr>
        <p:spPr bwMode="auto">
          <a:xfrm>
            <a:off x="2667000" y="3581400"/>
            <a:ext cx="2438400" cy="609600"/>
          </a:xfrm>
          <a:prstGeom prst="rect">
            <a:avLst/>
          </a:prstGeom>
          <a:solidFill>
            <a:schemeClr val="bg1"/>
          </a:solidFill>
          <a:ln>
            <a:noFill/>
          </a:ln>
          <a:effectLst/>
          <a:extLst>
            <a:ext uri="{91240B29-F687-4F45-9708-019B960494DF}">
              <a14:hiddenLine xmlns:a14="http://schemas.microsoft.com/office/drawing/2010/main" w="9525">
                <a:solidFill>
                  <a:srgbClr val="E9E9E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191492" name="Rectangle 4">
            <a:extLst>
              <a:ext uri="{FF2B5EF4-FFF2-40B4-BE49-F238E27FC236}">
                <a16:creationId xmlns:a16="http://schemas.microsoft.com/office/drawing/2014/main" id="{81B39E12-C432-2A92-360F-06DA024BBC9C}"/>
              </a:ext>
            </a:extLst>
          </p:cNvPr>
          <p:cNvSpPr>
            <a:spLocks noGrp="1" noChangeArrowheads="1"/>
          </p:cNvSpPr>
          <p:nvPr>
            <p:ph type="title"/>
          </p:nvPr>
        </p:nvSpPr>
        <p:spPr>
          <a:xfrm>
            <a:off x="1587500" y="73026"/>
            <a:ext cx="8999538" cy="460375"/>
          </a:xfrm>
        </p:spPr>
        <p:txBody>
          <a:bodyPr>
            <a:normAutofit fontScale="90000"/>
          </a:bodyPr>
          <a:lstStyle/>
          <a:p>
            <a:pPr eaLnBrk="1" hangingPunct="1"/>
            <a:r>
              <a:rPr lang="en-US" altLang="en-US" b="0">
                <a:solidFill>
                  <a:schemeClr val="tx1"/>
                </a:solidFill>
                <a:sym typeface="Webdings" pitchFamily="2" charset="2"/>
              </a:rPr>
              <a:t> Optional Workshop – </a:t>
            </a:r>
            <a:r>
              <a:rPr lang="en-US" altLang="en-US" b="0"/>
              <a:t>Source Format – Data Division</a:t>
            </a:r>
          </a:p>
        </p:txBody>
      </p:sp>
      <p:sp>
        <p:nvSpPr>
          <p:cNvPr id="3100677" name="Rectangle 5">
            <a:extLst>
              <a:ext uri="{FF2B5EF4-FFF2-40B4-BE49-F238E27FC236}">
                <a16:creationId xmlns:a16="http://schemas.microsoft.com/office/drawing/2014/main" id="{BE930E73-F439-6E30-6A48-F399BC85EE2A}"/>
              </a:ext>
            </a:extLst>
          </p:cNvPr>
          <p:cNvSpPr>
            <a:spLocks noGrp="1" noChangeArrowheads="1"/>
          </p:cNvSpPr>
          <p:nvPr>
            <p:ph type="body" idx="1"/>
          </p:nvPr>
        </p:nvSpPr>
        <p:spPr>
          <a:xfrm>
            <a:off x="1614488" y="703264"/>
            <a:ext cx="8958262" cy="5087937"/>
          </a:xfrm>
        </p:spPr>
        <p:txBody>
          <a:bodyPr>
            <a:normAutofit fontScale="85000" lnSpcReduction="20000"/>
          </a:bodyPr>
          <a:lstStyle/>
          <a:p>
            <a:pPr eaLnBrk="1" hangingPunct="1">
              <a:defRPr/>
            </a:pPr>
            <a:r>
              <a:rPr lang="en-US" sz="2800"/>
              <a:t>Steps </a:t>
            </a:r>
            <a:r>
              <a:rPr lang="en-US"/>
              <a:t>(still using </a:t>
            </a:r>
            <a:r>
              <a:rPr lang="en-US" b="1"/>
              <a:t>FORMATER.cbl</a:t>
            </a:r>
            <a:r>
              <a:rPr lang="en-US"/>
              <a:t>):</a:t>
            </a:r>
          </a:p>
          <a:p>
            <a:pPr lvl="1" eaLnBrk="1" hangingPunct="1">
              <a:buFont typeface="Webdings" panose="05030102010509060703" pitchFamily="18" charset="2"/>
              <a:buChar char="4"/>
              <a:defRPr/>
            </a:pPr>
            <a:r>
              <a:rPr lang="en-US" sz="1400"/>
              <a:t>Using the </a:t>
            </a:r>
            <a:r>
              <a:rPr lang="en-US" sz="1400" b="1"/>
              <a:t>Outline</a:t>
            </a:r>
            <a:r>
              <a:rPr lang="en-US" sz="1400"/>
              <a:t> view, expand:  </a:t>
            </a:r>
            <a:r>
              <a:rPr lang="en-US" b="1">
                <a:latin typeface="Courier New" pitchFamily="49" charset="0"/>
              </a:rPr>
              <a:t>WORKING-STORAGE SECTION</a:t>
            </a:r>
            <a:r>
              <a:rPr lang="en-US" sz="1400"/>
              <a:t>			              Find and click the variable: </a:t>
            </a:r>
            <a:r>
              <a:rPr lang="en-US" b="1">
                <a:latin typeface="Courier New" pitchFamily="49" charset="0"/>
              </a:rPr>
              <a:t>01 DCLDIAG-CODES</a:t>
            </a:r>
          </a:p>
          <a:p>
            <a:pPr lvl="1" eaLnBrk="1" hangingPunct="1">
              <a:buFont typeface="Webdings" panose="05030102010509060703" pitchFamily="18" charset="2"/>
              <a:buChar char="4"/>
              <a:defRPr/>
            </a:pPr>
            <a:r>
              <a:rPr lang="en-US" sz="1400"/>
              <a:t>Notice that this 01 structure is not very well coded </a:t>
            </a:r>
            <a:r>
              <a:rPr lang="en-US" sz="1400">
                <a:sym typeface="Wingdings" pitchFamily="2" charset="2"/>
              </a:rPr>
              <a:t>- in fact, it's plain ugly!</a:t>
            </a:r>
            <a:endParaRPr lang="en-US" sz="1400"/>
          </a:p>
          <a:p>
            <a:pPr lvl="1" eaLnBrk="1" hangingPunct="1">
              <a:buFont typeface="Webdings" panose="05030102010509060703" pitchFamily="18" charset="2"/>
              <a:buChar char="4"/>
              <a:defRPr/>
            </a:pPr>
            <a:r>
              <a:rPr lang="en-US" sz="1400"/>
              <a:t>Left (single) click anywhere in the source – but do </a:t>
            </a:r>
            <a:r>
              <a:rPr lang="en-US" sz="1400" u="sng"/>
              <a:t>not</a:t>
            </a:r>
            <a:r>
              <a:rPr lang="en-US" sz="1400"/>
              <a:t> select anything</a:t>
            </a:r>
          </a:p>
          <a:p>
            <a:pPr lvl="2" eaLnBrk="1" hangingPunct="1">
              <a:buFont typeface="Wingdings" pitchFamily="2" charset="2"/>
              <a:buNone/>
              <a:defRPr/>
            </a:pPr>
            <a:r>
              <a:rPr lang="en-US" sz="1200" b="1"/>
              <a:t> I.E. make sure that your code is </a:t>
            </a:r>
            <a:r>
              <a:rPr lang="en-US" sz="1200" b="1" u="sng"/>
              <a:t>not</a:t>
            </a:r>
            <a:r>
              <a:rPr lang="en-US" sz="1200" b="1"/>
              <a:t> inverse video</a:t>
            </a:r>
          </a:p>
          <a:p>
            <a:pPr lvl="1" eaLnBrk="1" hangingPunct="1">
              <a:buFont typeface="Webdings" panose="05030102010509060703" pitchFamily="18" charset="2"/>
              <a:buChar char="4"/>
              <a:defRPr/>
            </a:pPr>
            <a:r>
              <a:rPr lang="en-US" sz="1400" b="1"/>
              <a:t>Right-click</a:t>
            </a:r>
            <a:r>
              <a:rPr lang="en-US" sz="1400"/>
              <a:t> and from the Context menu select: </a:t>
            </a:r>
          </a:p>
          <a:p>
            <a:pPr lvl="2" eaLnBrk="1" hangingPunct="1">
              <a:defRPr/>
            </a:pPr>
            <a:r>
              <a:rPr lang="en-US" sz="1400" b="1">
                <a:effectLst>
                  <a:outerShdw blurRad="38100" dist="38100" dir="2700000" algn="tl">
                    <a:srgbClr val="C0C0C0"/>
                  </a:outerShdw>
                </a:effectLst>
              </a:rPr>
              <a:t>Source  &gt;  Format </a:t>
            </a:r>
          </a:p>
          <a:p>
            <a:pPr lvl="1" eaLnBrk="1" hangingPunct="1">
              <a:buFont typeface="Webdings" panose="05030102010509060703" pitchFamily="18" charset="2"/>
              <a:buChar char="4"/>
              <a:defRPr/>
            </a:pPr>
            <a:r>
              <a:rPr lang="en-US" sz="1600"/>
              <a:t>Note the following:</a:t>
            </a:r>
          </a:p>
          <a:p>
            <a:pPr lvl="2" eaLnBrk="1" hangingPunct="1">
              <a:defRPr/>
            </a:pPr>
            <a:r>
              <a:rPr lang="en-US" sz="1400"/>
              <a:t>The variables line up</a:t>
            </a:r>
          </a:p>
          <a:p>
            <a:pPr lvl="2" eaLnBrk="1" hangingPunct="1">
              <a:defRPr/>
            </a:pPr>
            <a:r>
              <a:rPr lang="en-US" sz="1400"/>
              <a:t>Formatting was applied to the entire program</a:t>
            </a:r>
          </a:p>
          <a:p>
            <a:pPr lvl="3" eaLnBrk="1" hangingPunct="1">
              <a:defRPr/>
            </a:pPr>
            <a:r>
              <a:rPr lang="en-US" sz="1200" b="1"/>
              <a:t>Not just a selected portion of the code</a:t>
            </a:r>
          </a:p>
          <a:p>
            <a:pPr eaLnBrk="1" hangingPunct="1">
              <a:defRPr/>
            </a:pPr>
            <a:endParaRPr lang="en-US" b="1"/>
          </a:p>
          <a:p>
            <a:pPr eaLnBrk="1" hangingPunct="1">
              <a:defRPr/>
            </a:pPr>
            <a:endParaRPr lang="en-US" b="1"/>
          </a:p>
          <a:p>
            <a:pPr eaLnBrk="1" hangingPunct="1">
              <a:defRPr/>
            </a:pPr>
            <a:endParaRPr lang="en-US" b="1"/>
          </a:p>
          <a:p>
            <a:pPr eaLnBrk="1" hangingPunct="1">
              <a:defRPr/>
            </a:pPr>
            <a:endParaRPr lang="en-US" b="1"/>
          </a:p>
          <a:p>
            <a:pPr eaLnBrk="1" hangingPunct="1">
              <a:defRPr/>
            </a:pPr>
            <a:r>
              <a:rPr lang="en-US" b="1"/>
              <a:t>This is how source formatting works:</a:t>
            </a:r>
          </a:p>
          <a:p>
            <a:pPr lvl="1" eaLnBrk="1" hangingPunct="1">
              <a:buFont typeface="Webdings" panose="05030102010509060703" pitchFamily="18" charset="2"/>
              <a:buChar char="4"/>
              <a:defRPr/>
            </a:pPr>
            <a:r>
              <a:rPr lang="en-US" sz="1600" b="1"/>
              <a:t>If code is selected format just the 				                       selected code</a:t>
            </a:r>
          </a:p>
          <a:p>
            <a:pPr lvl="1" eaLnBrk="1" hangingPunct="1">
              <a:buFont typeface="Webdings" panose="05030102010509060703" pitchFamily="18" charset="2"/>
              <a:buChar char="4"/>
              <a:defRPr/>
            </a:pPr>
            <a:r>
              <a:rPr lang="en-US" sz="1600" b="1"/>
              <a:t>If nothing's been selected format  					     the entire program</a:t>
            </a:r>
          </a:p>
        </p:txBody>
      </p:sp>
      <p:pic>
        <p:nvPicPr>
          <p:cNvPr id="191494" name="Picture 6">
            <a:extLst>
              <a:ext uri="{FF2B5EF4-FFF2-40B4-BE49-F238E27FC236}">
                <a16:creationId xmlns:a16="http://schemas.microsoft.com/office/drawing/2014/main" id="{4701008C-BC16-F3C2-9428-2EA2B0B43E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1"/>
            <a:ext cx="222885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1495" name="Line 7">
            <a:extLst>
              <a:ext uri="{FF2B5EF4-FFF2-40B4-BE49-F238E27FC236}">
                <a16:creationId xmlns:a16="http://schemas.microsoft.com/office/drawing/2014/main" id="{32AA9EAE-7698-9F31-1A38-1EF591695AA6}"/>
              </a:ext>
            </a:extLst>
          </p:cNvPr>
          <p:cNvSpPr>
            <a:spLocks noChangeShapeType="1"/>
          </p:cNvSpPr>
          <p:nvPr/>
        </p:nvSpPr>
        <p:spPr bwMode="auto">
          <a:xfrm>
            <a:off x="8382000" y="2667000"/>
            <a:ext cx="685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2514" name="Rectangle 2">
            <a:extLst>
              <a:ext uri="{FF2B5EF4-FFF2-40B4-BE49-F238E27FC236}">
                <a16:creationId xmlns:a16="http://schemas.microsoft.com/office/drawing/2014/main" id="{5404294D-A0B9-2641-5FC0-F1EB0C70B891}"/>
              </a:ext>
            </a:extLst>
          </p:cNvPr>
          <p:cNvSpPr>
            <a:spLocks noChangeArrowheads="1"/>
          </p:cNvSpPr>
          <p:nvPr/>
        </p:nvSpPr>
        <p:spPr bwMode="auto">
          <a:xfrm>
            <a:off x="2667000" y="3886200"/>
            <a:ext cx="2438400" cy="609600"/>
          </a:xfrm>
          <a:prstGeom prst="rect">
            <a:avLst/>
          </a:prstGeom>
          <a:solidFill>
            <a:schemeClr val="bg1"/>
          </a:solidFill>
          <a:ln>
            <a:noFill/>
          </a:ln>
          <a:effectLst/>
          <a:extLst>
            <a:ext uri="{91240B29-F687-4F45-9708-019B960494DF}">
              <a14:hiddenLine xmlns:a14="http://schemas.microsoft.com/office/drawing/2010/main" w="9525">
                <a:solidFill>
                  <a:srgbClr val="E9E9E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192515" name="Rectangle 3">
            <a:extLst>
              <a:ext uri="{FF2B5EF4-FFF2-40B4-BE49-F238E27FC236}">
                <a16:creationId xmlns:a16="http://schemas.microsoft.com/office/drawing/2014/main" id="{BA276F40-3417-E92C-0BB7-3DC5378A0F37}"/>
              </a:ext>
            </a:extLst>
          </p:cNvPr>
          <p:cNvSpPr>
            <a:spLocks noGrp="1" noChangeArrowheads="1"/>
          </p:cNvSpPr>
          <p:nvPr>
            <p:ph type="title"/>
          </p:nvPr>
        </p:nvSpPr>
        <p:spPr>
          <a:xfrm>
            <a:off x="1587500" y="73026"/>
            <a:ext cx="8999538" cy="460375"/>
          </a:xfrm>
        </p:spPr>
        <p:txBody>
          <a:bodyPr>
            <a:normAutofit fontScale="90000"/>
          </a:bodyPr>
          <a:lstStyle/>
          <a:p>
            <a:pPr eaLnBrk="1" hangingPunct="1"/>
            <a:r>
              <a:rPr lang="en-US" altLang="en-US" b="0">
                <a:solidFill>
                  <a:schemeClr val="tx1"/>
                </a:solidFill>
                <a:sym typeface="Webdings" pitchFamily="2" charset="2"/>
              </a:rPr>
              <a:t> Optional Workshop – </a:t>
            </a:r>
            <a:r>
              <a:rPr lang="en-US" altLang="en-US"/>
              <a:t>Source Format Preferences</a:t>
            </a:r>
          </a:p>
        </p:txBody>
      </p:sp>
      <p:sp>
        <p:nvSpPr>
          <p:cNvPr id="3101700" name="Rectangle 4">
            <a:extLst>
              <a:ext uri="{FF2B5EF4-FFF2-40B4-BE49-F238E27FC236}">
                <a16:creationId xmlns:a16="http://schemas.microsoft.com/office/drawing/2014/main" id="{D32F4502-4F03-46BD-5522-941705D90D76}"/>
              </a:ext>
            </a:extLst>
          </p:cNvPr>
          <p:cNvSpPr>
            <a:spLocks noGrp="1" noChangeArrowheads="1"/>
          </p:cNvSpPr>
          <p:nvPr>
            <p:ph type="body" idx="1"/>
          </p:nvPr>
        </p:nvSpPr>
        <p:spPr>
          <a:xfrm>
            <a:off x="1614488" y="703264"/>
            <a:ext cx="8958262" cy="5087937"/>
          </a:xfrm>
        </p:spPr>
        <p:txBody>
          <a:bodyPr/>
          <a:lstStyle/>
          <a:p>
            <a:pPr eaLnBrk="1" hangingPunct="1">
              <a:buFont typeface="Wingdings" pitchFamily="2" charset="2"/>
              <a:buNone/>
              <a:defRPr/>
            </a:pPr>
            <a:r>
              <a:rPr lang="en-US" sz="1400" dirty="0"/>
              <a:t>From the </a:t>
            </a:r>
            <a:r>
              <a:rPr lang="en-US" sz="1400" b="1" dirty="0"/>
              <a:t>Window</a:t>
            </a:r>
            <a:r>
              <a:rPr lang="en-US" sz="1400" dirty="0"/>
              <a:t> menu, select </a:t>
            </a:r>
            <a:r>
              <a:rPr lang="en-US" sz="1400" b="1" dirty="0"/>
              <a:t>Preferences</a:t>
            </a:r>
          </a:p>
          <a:p>
            <a:pPr eaLnBrk="1" hangingPunct="1">
              <a:defRPr/>
            </a:pPr>
            <a:r>
              <a:rPr lang="en-US" sz="1400" dirty="0"/>
              <a:t>Type: </a:t>
            </a:r>
            <a:r>
              <a:rPr lang="en-US" sz="1400" b="1" dirty="0"/>
              <a:t>formatter</a:t>
            </a:r>
            <a:r>
              <a:rPr lang="en-US" sz="1400" dirty="0"/>
              <a:t> in the filter box and click the COBOL &gt; Editor &gt; </a:t>
            </a:r>
            <a:r>
              <a:rPr lang="en-US" sz="1400" b="1" dirty="0"/>
              <a:t>Formatter</a:t>
            </a:r>
          </a:p>
          <a:p>
            <a:pPr eaLnBrk="1" hangingPunct="1">
              <a:defRPr/>
            </a:pPr>
            <a:r>
              <a:rPr lang="en-US" sz="1400" dirty="0"/>
              <a:t>Time permitting experiment with this feature, changing:</a:t>
            </a:r>
          </a:p>
          <a:p>
            <a:pPr lvl="1" eaLnBrk="1" hangingPunct="1">
              <a:buFont typeface="Webdings" panose="05030102010509060703" pitchFamily="18" charset="2"/>
              <a:buChar char="4"/>
              <a:defRPr/>
            </a:pPr>
            <a:r>
              <a:rPr lang="en-US" sz="1200" b="1" dirty="0"/>
              <a:t>Custom Indentations – </a:t>
            </a:r>
            <a:r>
              <a:rPr lang="en-US" sz="1200" dirty="0"/>
              <a:t>note the Preview window</a:t>
            </a:r>
          </a:p>
          <a:p>
            <a:pPr lvl="1" eaLnBrk="1" hangingPunct="1">
              <a:buFont typeface="Webdings" panose="05030102010509060703" pitchFamily="18" charset="2"/>
              <a:buChar char="4"/>
              <a:defRPr/>
            </a:pPr>
            <a:r>
              <a:rPr lang="en-US" sz="1200" b="1" dirty="0"/>
              <a:t>Capitalization</a:t>
            </a:r>
          </a:p>
          <a:p>
            <a:pPr lvl="2" eaLnBrk="1" hangingPunct="1">
              <a:defRPr/>
            </a:pPr>
            <a:r>
              <a:rPr lang="en-US" sz="1200" b="1" dirty="0"/>
              <a:t>Change </a:t>
            </a:r>
            <a:r>
              <a:rPr lang="en-US" sz="1200" b="1" dirty="0">
                <a:effectLst>
                  <a:outerShdw blurRad="38100" dist="38100" dir="2700000" algn="tl">
                    <a:srgbClr val="C0C0C0"/>
                  </a:outerShdw>
                </a:effectLst>
              </a:rPr>
              <a:t>Reserved word</a:t>
            </a:r>
            <a:r>
              <a:rPr lang="en-US" sz="1200" b="1" dirty="0"/>
              <a:t> </a:t>
            </a:r>
            <a:r>
              <a:rPr lang="en-US" sz="1200" dirty="0"/>
              <a:t>and</a:t>
            </a:r>
            <a:r>
              <a:rPr lang="en-US" sz="1200" b="1" dirty="0"/>
              <a:t> </a:t>
            </a:r>
            <a:r>
              <a:rPr lang="en-US" sz="1200" b="1" dirty="0">
                <a:effectLst>
                  <a:outerShdw blurRad="38100" dist="38100" dir="2700000" algn="tl">
                    <a:srgbClr val="C0C0C0"/>
                  </a:outerShdw>
                </a:effectLst>
              </a:rPr>
              <a:t>User-defined word</a:t>
            </a:r>
            <a:r>
              <a:rPr lang="en-US" sz="1200" b="1" dirty="0"/>
              <a:t> </a:t>
            </a:r>
            <a:r>
              <a:rPr lang="en-US" sz="1200" dirty="0"/>
              <a:t>to</a:t>
            </a:r>
            <a:r>
              <a:rPr lang="en-US" sz="1200" b="1" dirty="0"/>
              <a:t> </a:t>
            </a:r>
            <a:r>
              <a:rPr lang="en-US" sz="1200" b="1" dirty="0">
                <a:effectLst>
                  <a:outerShdw blurRad="38100" dist="38100" dir="2700000" algn="tl">
                    <a:srgbClr val="C0C0C0"/>
                  </a:outerShdw>
                </a:effectLst>
              </a:rPr>
              <a:t>Mixed Case</a:t>
            </a:r>
          </a:p>
          <a:p>
            <a:pPr lvl="2" eaLnBrk="1" hangingPunct="1">
              <a:defRPr/>
            </a:pPr>
            <a:r>
              <a:rPr lang="en-US" sz="1200" b="1" dirty="0"/>
              <a:t>Click OK – </a:t>
            </a:r>
            <a:r>
              <a:rPr lang="en-US" sz="1200" dirty="0"/>
              <a:t>return to your source program and do another</a:t>
            </a:r>
            <a:r>
              <a:rPr lang="en-US" sz="1200" b="1" dirty="0"/>
              <a:t> </a:t>
            </a:r>
            <a:r>
              <a:rPr lang="en-US" sz="1200" b="1" dirty="0">
                <a:effectLst>
                  <a:outerShdw blurRad="38100" dist="38100" dir="2700000" algn="tl">
                    <a:srgbClr val="C0C0C0"/>
                  </a:outerShdw>
                </a:effectLst>
              </a:rPr>
              <a:t>Source Format</a:t>
            </a:r>
          </a:p>
        </p:txBody>
      </p:sp>
      <p:pic>
        <p:nvPicPr>
          <p:cNvPr id="192517" name="Picture 5">
            <a:extLst>
              <a:ext uri="{FF2B5EF4-FFF2-40B4-BE49-F238E27FC236}">
                <a16:creationId xmlns:a16="http://schemas.microsoft.com/office/drawing/2014/main" id="{AC725604-7B48-5B02-78F8-86E938CFA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6376" y="0"/>
            <a:ext cx="1571625"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2518" name="Picture 6">
            <a:extLst>
              <a:ext uri="{FF2B5EF4-FFF2-40B4-BE49-F238E27FC236}">
                <a16:creationId xmlns:a16="http://schemas.microsoft.com/office/drawing/2014/main" id="{11FDCFE5-1962-A2C1-36C5-BD9EFE066F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9641"/>
          <a:stretch>
            <a:fillRect/>
          </a:stretch>
        </p:blipFill>
        <p:spPr bwMode="auto">
          <a:xfrm>
            <a:off x="2657476" y="2419350"/>
            <a:ext cx="8010525"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2519" name="Rectangle 7">
            <a:extLst>
              <a:ext uri="{FF2B5EF4-FFF2-40B4-BE49-F238E27FC236}">
                <a16:creationId xmlns:a16="http://schemas.microsoft.com/office/drawing/2014/main" id="{75D2D51E-307D-3C61-A2C8-9B3D5614A13E}"/>
              </a:ext>
            </a:extLst>
          </p:cNvPr>
          <p:cNvSpPr>
            <a:spLocks noChangeArrowheads="1"/>
          </p:cNvSpPr>
          <p:nvPr/>
        </p:nvSpPr>
        <p:spPr bwMode="auto">
          <a:xfrm>
            <a:off x="2667000" y="2438400"/>
            <a:ext cx="609600" cy="228600"/>
          </a:xfrm>
          <a:prstGeom prst="rect">
            <a:avLst/>
          </a:prstGeom>
          <a:noFill/>
          <a:ln w="28575">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3538" name="Rectangle 2">
            <a:extLst>
              <a:ext uri="{FF2B5EF4-FFF2-40B4-BE49-F238E27FC236}">
                <a16:creationId xmlns:a16="http://schemas.microsoft.com/office/drawing/2014/main" id="{E28E0B2F-71FE-07BD-CFA4-7CEBF775AB5E}"/>
              </a:ext>
            </a:extLst>
          </p:cNvPr>
          <p:cNvSpPr>
            <a:spLocks noGrp="1" noChangeArrowheads="1"/>
          </p:cNvSpPr>
          <p:nvPr>
            <p:ph type="title"/>
          </p:nvPr>
        </p:nvSpPr>
        <p:spPr/>
        <p:txBody>
          <a:bodyPr/>
          <a:lstStyle/>
          <a:p>
            <a:pPr eaLnBrk="1" hangingPunct="1"/>
            <a:r>
              <a:rPr lang="en-US" altLang="en-US"/>
              <a:t>Summary - Find/Replace – Review and Use Cases</a:t>
            </a:r>
          </a:p>
        </p:txBody>
      </p:sp>
      <p:graphicFrame>
        <p:nvGraphicFramePr>
          <p:cNvPr id="3334279" name="Group 135">
            <a:extLst>
              <a:ext uri="{FF2B5EF4-FFF2-40B4-BE49-F238E27FC236}">
                <a16:creationId xmlns:a16="http://schemas.microsoft.com/office/drawing/2014/main" id="{E07427AD-8B78-01B4-BCE1-E806B3194B0E}"/>
              </a:ext>
            </a:extLst>
          </p:cNvPr>
          <p:cNvGraphicFramePr>
            <a:graphicFrameLocks noGrp="1"/>
          </p:cNvGraphicFramePr>
          <p:nvPr/>
        </p:nvGraphicFramePr>
        <p:xfrm>
          <a:off x="1524000" y="685800"/>
          <a:ext cx="9144000" cy="6832600"/>
        </p:xfrm>
        <a:graphic>
          <a:graphicData uri="http://schemas.openxmlformats.org/drawingml/2006/table">
            <a:tbl>
              <a:tblPr/>
              <a:tblGrid>
                <a:gridCol w="2438400">
                  <a:extLst>
                    <a:ext uri="{9D8B030D-6E8A-4147-A177-3AD203B41FA5}">
                      <a16:colId xmlns:a16="http://schemas.microsoft.com/office/drawing/2014/main" val="20000"/>
                    </a:ext>
                  </a:extLst>
                </a:gridCol>
                <a:gridCol w="40386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3556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800" b="0" i="0" u="none" strike="noStrike" cap="none" normalizeH="0" baseline="0" dirty="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dirty="0">
                          <a:ln>
                            <a:noFill/>
                          </a:ln>
                          <a:solidFill>
                            <a:schemeClr val="bg1"/>
                          </a:solidFill>
                          <a:effectLst>
                            <a:outerShdw blurRad="38100" dist="38100" dir="2700000" algn="tl">
                              <a:srgbClr val="666666"/>
                            </a:outerShdw>
                          </a:effectLst>
                          <a:latin typeface="Arial" charset="0"/>
                        </a:rPr>
                        <a:t>IDz Editing Tool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a:ln>
                            <a:noFill/>
                          </a:ln>
                          <a:solidFill>
                            <a:schemeClr val="bg1"/>
                          </a:solidFill>
                          <a:effectLst>
                            <a:outerShdw blurRad="38100" dist="38100" dir="2700000" algn="tl">
                              <a:srgbClr val="666666"/>
                            </a:outerShdw>
                          </a:effectLst>
                          <a:latin typeface="Arial" charset="0"/>
                        </a:rPr>
                        <a:t>Considerations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Find/Change one time (one-off command)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ISPF F 'xxx' – same as ISPF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Most of the ISPF Find operands work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Complex search (Logical OR/AND find) for application and program analysis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Use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and "Regular expressions"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Regular expressions are discussed in the Optional Topics of this section of the course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Combine the results of multiple searches (AND the search results) without using Regular expressions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Use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find – and then Find within (against) the editor results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Peek at (view) n lines above and below the Found text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Use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and set Peek to &gt; 0 in the Peek tool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Search for binary (hex) data (EBCDIC format)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Find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 using the COBOL editor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The COBOL editor is discussed in  Appendix B of this module.  Hex find for EBCDIC binary data is available in v8.5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Search through Excluded/Not-excluded source lines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the Prefix area to exclude lines.  From the command line, enter:  </a:t>
                      </a:r>
                    </a:p>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F 'xxx'  X   </a:t>
                      </a:r>
                      <a:r>
                        <a:rPr kumimoji="0" lang="en-US" sz="1000" b="0" i="0" u="none" strike="noStrike" cap="none" normalizeH="0" baseline="0">
                          <a:ln>
                            <a:noFill/>
                          </a:ln>
                          <a:solidFill>
                            <a:schemeClr val="tx1"/>
                          </a:solidFill>
                          <a:effectLst/>
                          <a:latin typeface="Arial" charset="0"/>
                        </a:rPr>
                        <a:t> … or… </a:t>
                      </a:r>
                      <a:r>
                        <a:rPr kumimoji="0" lang="en-US" sz="1000" b="1" i="0" u="none" strike="noStrike" cap="none" normalizeH="0" baseline="0">
                          <a:ln>
                            <a:noFill/>
                          </a:ln>
                          <a:solidFill>
                            <a:schemeClr val="tx1"/>
                          </a:solidFill>
                          <a:effectLst/>
                          <a:latin typeface="Arial" charset="0"/>
                        </a:rPr>
                        <a:t> F 'xxx'  NX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Highlight all found occurrences of a search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Preferences   &gt;    LPEX Editor   &gt; System z LPEX Editor   &gt;  Find Text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Not that this disables "incremental find".  Incremental find behaves like Google's  search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Persist Find results in a view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Select a variable or partial text, and use </a:t>
                      </a:r>
                      <a:r>
                        <a:rPr kumimoji="0" lang="en-US" sz="1000" b="1" i="0" u="none" strike="noStrike" cap="none" normalizeH="0" baseline="0">
                          <a:ln>
                            <a:noFill/>
                          </a:ln>
                          <a:solidFill>
                            <a:schemeClr val="tx1"/>
                          </a:solidFill>
                          <a:effectLst/>
                          <a:latin typeface="Arial" charset="0"/>
                        </a:rPr>
                        <a:t>Search &gt;  Text &gt;  File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Can "Pin the Search View" to allow for multiple persistent search results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Find/Change one time (one-off command)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ISPF F 'xxx' – same as ISPF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Most of the ISPF Find operands work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Complex search (Logical OR/AND find) for application and program analysis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Use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and "Regular expressions"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Regular expressions are discussed in the Optional Topics of this section of the course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Combine the results of multiple searches (AND the search results) without using Regular expressions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Use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find – and then Find within (against) the editor results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Peek at (view) n lines above and below the Found text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Use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and set Peek to &gt; 0 in the Peek tool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Search for binary (hex) data (EBCDIC format)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Find (</a:t>
                      </a:r>
                      <a:r>
                        <a:rPr kumimoji="0" lang="en-US" sz="1000" b="1" i="0" u="none" strike="noStrike" cap="none" normalizeH="0" baseline="0" dirty="0">
                          <a:ln>
                            <a:noFill/>
                          </a:ln>
                          <a:solidFill>
                            <a:schemeClr val="tx1"/>
                          </a:solidFill>
                          <a:effectLst/>
                          <a:latin typeface="Arial" charset="0"/>
                        </a:rPr>
                        <a:t>Ctrl+F </a:t>
                      </a:r>
                      <a:r>
                        <a:rPr kumimoji="0" lang="en-US" sz="1000" b="0" i="0" u="none" strike="noStrike" cap="none" normalizeH="0" baseline="0" dirty="0">
                          <a:ln>
                            <a:noFill/>
                          </a:ln>
                          <a:solidFill>
                            <a:schemeClr val="tx1"/>
                          </a:solidFill>
                          <a:effectLst/>
                          <a:latin typeface="Arial" charset="0"/>
                        </a:rPr>
                        <a:t>) using the COBOL editor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The COBOL editor is discussed in  Appendix B of this module.  Hex find for EBCDIC binary data is available in v8.5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3"/>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Search through Excluded/Not-excluded source lines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the Prefix area to exclude lines.  From the command line, enter:  </a:t>
                      </a:r>
                    </a:p>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F 'xxx'  X   </a:t>
                      </a:r>
                      <a:r>
                        <a:rPr kumimoji="0" lang="en-US" sz="1000" b="0" i="0" u="none" strike="noStrike" cap="none" normalizeH="0" baseline="0">
                          <a:ln>
                            <a:noFill/>
                          </a:ln>
                          <a:solidFill>
                            <a:schemeClr val="tx1"/>
                          </a:solidFill>
                          <a:effectLst/>
                          <a:latin typeface="Arial" charset="0"/>
                        </a:rPr>
                        <a:t> … or… </a:t>
                      </a:r>
                      <a:r>
                        <a:rPr kumimoji="0" lang="en-US" sz="1000" b="1" i="0" u="none" strike="noStrike" cap="none" normalizeH="0" baseline="0">
                          <a:ln>
                            <a:noFill/>
                          </a:ln>
                          <a:solidFill>
                            <a:schemeClr val="tx1"/>
                          </a:solidFill>
                          <a:effectLst/>
                          <a:latin typeface="Arial" charset="0"/>
                        </a:rPr>
                        <a:t> F 'xxx'  NX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4"/>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Highlight all found occurrences of a search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Preferences   &gt;    LPEX Editor   &gt; System z LPEX Editor   &gt;  Find Text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Not that this disables "incremental find".  Incremental find behaves like Google's  search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5"/>
                  </a:ext>
                </a:extLst>
              </a:tr>
              <a:tr h="304800">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Persist Find results in a view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Select a variable or partial text, and use </a:t>
                      </a:r>
                      <a:r>
                        <a:rPr kumimoji="0" lang="en-US" sz="1000" b="1" i="0" u="none" strike="noStrike" cap="none" normalizeH="0" baseline="0">
                          <a:ln>
                            <a:noFill/>
                          </a:ln>
                          <a:solidFill>
                            <a:schemeClr val="tx1"/>
                          </a:solidFill>
                          <a:effectLst/>
                          <a:latin typeface="Arial" charset="0"/>
                        </a:rPr>
                        <a:t>Search &gt;  Text &gt;  File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Can "Pin the Search View" to allow for multiple persistent search results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6"/>
                  </a:ext>
                </a:extLst>
              </a:tr>
            </a:tbl>
          </a:graphicData>
        </a:graphic>
      </p:graphicFrame>
      <p:pic>
        <p:nvPicPr>
          <p:cNvPr id="193613" name="Picture 81">
            <a:extLst>
              <a:ext uri="{FF2B5EF4-FFF2-40B4-BE49-F238E27FC236}">
                <a16:creationId xmlns:a16="http://schemas.microsoft.com/office/drawing/2014/main" id="{3BA81986-9A7A-961D-6771-E77F4E8873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1" y="2286000"/>
            <a:ext cx="7143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4EBB4AFB-599F-F84B-025E-6DA2790BCCB8}"/>
              </a:ext>
            </a:extLst>
          </p:cNvPr>
          <p:cNvSpPr>
            <a:spLocks noGrp="1" noChangeArrowheads="1"/>
          </p:cNvSpPr>
          <p:nvPr>
            <p:ph type="title"/>
          </p:nvPr>
        </p:nvSpPr>
        <p:spPr/>
        <p:txBody>
          <a:bodyPr/>
          <a:lstStyle/>
          <a:p>
            <a:pPr eaLnBrk="1" hangingPunct="1"/>
            <a:r>
              <a:rPr lang="en-US" altLang="en-US"/>
              <a:t>Summary – COBOL Code Filtering and Analysis – Review and Use Cases</a:t>
            </a:r>
          </a:p>
        </p:txBody>
      </p:sp>
      <p:graphicFrame>
        <p:nvGraphicFramePr>
          <p:cNvPr id="3444739" name="Group 3">
            <a:extLst>
              <a:ext uri="{FF2B5EF4-FFF2-40B4-BE49-F238E27FC236}">
                <a16:creationId xmlns:a16="http://schemas.microsoft.com/office/drawing/2014/main" id="{5E39803D-6275-6864-4C12-0D49649B1868}"/>
              </a:ext>
            </a:extLst>
          </p:cNvPr>
          <p:cNvGraphicFramePr>
            <a:graphicFrameLocks noGrp="1"/>
          </p:cNvGraphicFramePr>
          <p:nvPr/>
        </p:nvGraphicFramePr>
        <p:xfrm>
          <a:off x="1524000" y="685800"/>
          <a:ext cx="9144000" cy="3733801"/>
        </p:xfrm>
        <a:graphic>
          <a:graphicData uri="http://schemas.openxmlformats.org/drawingml/2006/table">
            <a:tbl>
              <a:tblPr/>
              <a:tblGrid>
                <a:gridCol w="26670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tblGrid>
              <a:tr h="355504">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800" b="0" i="0" u="none" strike="noStrike" cap="none" normalizeH="0" baseline="0" dirty="0">
                        <a:ln>
                          <a:noFill/>
                        </a:ln>
                        <a:solidFill>
                          <a:schemeClr val="bg1"/>
                        </a:solidFill>
                        <a:effectLst/>
                        <a:latin typeface="Arial" charset="0"/>
                      </a:endParaRP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dirty="0">
                          <a:ln>
                            <a:noFill/>
                          </a:ln>
                          <a:solidFill>
                            <a:schemeClr val="bg1"/>
                          </a:solidFill>
                          <a:effectLst>
                            <a:outerShdw blurRad="38100" dist="38100" dir="2700000" algn="tl">
                              <a:srgbClr val="666666"/>
                            </a:outerShdw>
                          </a:effectLst>
                          <a:latin typeface="Arial" charset="0"/>
                        </a:rPr>
                        <a:t>IDz Editing Tool</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800" b="1" i="0" u="none" strike="noStrike" cap="none" normalizeH="0" baseline="0">
                          <a:ln>
                            <a:noFill/>
                          </a:ln>
                          <a:solidFill>
                            <a:schemeClr val="bg1"/>
                          </a:solidFill>
                          <a:effectLst>
                            <a:outerShdw blurRad="38100" dist="38100" dir="2700000" algn="tl">
                              <a:srgbClr val="666666"/>
                            </a:outerShdw>
                          </a:effectLst>
                          <a:latin typeface="Arial" charset="0"/>
                        </a:rPr>
                        <a:t>Considerations</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5049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Illustrate the control flow (procedural) logic in a COBOL program</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Use </a:t>
                      </a:r>
                      <a:r>
                        <a:rPr kumimoji="0" lang="en-US" sz="1000" b="1" i="0" u="none" strike="noStrike" cap="none" normalizeH="0" baseline="0">
                          <a:ln>
                            <a:noFill/>
                          </a:ln>
                          <a:solidFill>
                            <a:schemeClr val="tx1"/>
                          </a:solidFill>
                          <a:effectLst/>
                          <a:latin typeface="Arial" charset="0"/>
                        </a:rPr>
                        <a:t>Program Control Flow</a:t>
                      </a:r>
                      <a:r>
                        <a:rPr kumimoji="0" lang="en-US" sz="1000" b="0" i="0" u="none" strike="noStrike" cap="none" normalizeH="0" baseline="0">
                          <a:ln>
                            <a:noFill/>
                          </a:ln>
                          <a:solidFill>
                            <a:schemeClr val="tx1"/>
                          </a:solidFill>
                          <a:effectLst/>
                          <a:latin typeface="Arial" charset="0"/>
                        </a:rPr>
                        <a:t> – or </a:t>
                      </a:r>
                      <a:r>
                        <a:rPr kumimoji="0" lang="en-US" sz="1000" b="1" i="0" u="none" strike="noStrike" cap="none" normalizeH="0" baseline="0">
                          <a:ln>
                            <a:noFill/>
                          </a:ln>
                          <a:solidFill>
                            <a:schemeClr val="tx1"/>
                          </a:solidFill>
                          <a:effectLst/>
                          <a:latin typeface="Arial" charset="0"/>
                        </a:rPr>
                        <a:t>Perform Hierarchy</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See table at the beginning of this section that exposes the differences</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8003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Trace the flow of data – throughout the </a:t>
                      </a:r>
                      <a:r>
                        <a:rPr kumimoji="0" lang="en-US" sz="1000" b="1" i="0" u="none" strike="noStrike" cap="none" normalizeH="0" baseline="0">
                          <a:ln>
                            <a:noFill/>
                          </a:ln>
                          <a:solidFill>
                            <a:schemeClr val="tx1"/>
                          </a:solidFill>
                          <a:effectLst/>
                          <a:latin typeface="Arial" charset="0"/>
                        </a:rPr>
                        <a:t>PROCEDURE DIVISION</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Select a variable and use the </a:t>
                      </a:r>
                      <a:r>
                        <a:rPr kumimoji="0" lang="en-US" sz="1000" b="1" i="0" u="none" strike="noStrike" cap="none" normalizeH="0" baseline="0" dirty="0">
                          <a:ln>
                            <a:noFill/>
                          </a:ln>
                          <a:solidFill>
                            <a:schemeClr val="tx1"/>
                          </a:solidFill>
                          <a:effectLst/>
                          <a:latin typeface="Arial" charset="0"/>
                        </a:rPr>
                        <a:t>Search</a:t>
                      </a:r>
                      <a:r>
                        <a:rPr kumimoji="0" lang="en-US" sz="1000" b="0" i="0" u="none" strike="noStrike" cap="none" normalizeH="0" baseline="0" dirty="0">
                          <a:ln>
                            <a:noFill/>
                          </a:ln>
                          <a:solidFill>
                            <a:schemeClr val="tx1"/>
                          </a:solidFill>
                          <a:effectLst/>
                          <a:latin typeface="Arial" charset="0"/>
                        </a:rPr>
                        <a:t> menu – combined with pinned search results.  Or use </a:t>
                      </a:r>
                      <a:r>
                        <a:rPr kumimoji="0" lang="en-US" sz="1000" b="1" i="0" u="none" strike="noStrike" cap="none" normalizeH="0" baseline="0" dirty="0">
                          <a:ln>
                            <a:noFill/>
                          </a:ln>
                          <a:solidFill>
                            <a:schemeClr val="tx1"/>
                          </a:solidFill>
                          <a:effectLst/>
                          <a:latin typeface="Arial" charset="0"/>
                        </a:rPr>
                        <a:t>Ctrl+F</a:t>
                      </a:r>
                      <a:r>
                        <a:rPr kumimoji="0" lang="en-US" sz="1000" b="0" i="0" u="none" strike="noStrike" cap="none" normalizeH="0" baseline="0" dirty="0">
                          <a:ln>
                            <a:noFill/>
                          </a:ln>
                          <a:solidFill>
                            <a:schemeClr val="tx1"/>
                          </a:solidFill>
                          <a:effectLst/>
                          <a:latin typeface="Arial" charset="0"/>
                        </a:rPr>
                        <a:t> (Find) and the </a:t>
                      </a:r>
                      <a:r>
                        <a:rPr kumimoji="0" lang="en-US" sz="1000" b="1" i="0" u="none" strike="noStrike" cap="none" normalizeH="0" baseline="0" dirty="0">
                          <a:ln>
                            <a:noFill/>
                          </a:ln>
                          <a:solidFill>
                            <a:schemeClr val="tx1"/>
                          </a:solidFill>
                          <a:effectLst/>
                          <a:latin typeface="Arial" charset="0"/>
                        </a:rPr>
                        <a:t>All</a:t>
                      </a:r>
                      <a:r>
                        <a:rPr kumimoji="0" lang="en-US" sz="1000" b="0" i="0" u="none" strike="noStrike" cap="none" normalizeH="0" baseline="0" dirty="0">
                          <a:ln>
                            <a:noFill/>
                          </a:ln>
                          <a:solidFill>
                            <a:schemeClr val="tx1"/>
                          </a:solidFill>
                          <a:effectLst/>
                          <a:latin typeface="Arial" charset="0"/>
                        </a:rPr>
                        <a:t> option </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Can also utilize Occurrences in Compilation Unit – to show where used vs. where referenced semantics</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48003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Indent your code to expose the actual procedural flow of code </a:t>
                      </a:r>
                      <a:r>
                        <a:rPr kumimoji="0" lang="en-US" sz="1000" b="1" i="0" u="none" strike="noStrike" cap="none" normalizeH="0" baseline="0">
                          <a:ln>
                            <a:noFill/>
                          </a:ln>
                          <a:solidFill>
                            <a:schemeClr val="tx1"/>
                          </a:solidFill>
                          <a:effectLst/>
                          <a:latin typeface="Arial" charset="0"/>
                        </a:rPr>
                        <a:t>within</a:t>
                      </a:r>
                      <a:r>
                        <a:rPr kumimoji="0" lang="en-US" sz="1000" b="0" i="0" u="none" strike="noStrike" cap="none" normalizeH="0" baseline="0">
                          <a:ln>
                            <a:noFill/>
                          </a:ln>
                          <a:solidFill>
                            <a:schemeClr val="tx1"/>
                          </a:solidFill>
                          <a:effectLst/>
                          <a:latin typeface="Arial" charset="0"/>
                        </a:rPr>
                        <a:t> a paragraph</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Using the COBOL Editor - Select the statement and from the </a:t>
                      </a:r>
                      <a:r>
                        <a:rPr kumimoji="0" lang="en-US" sz="1000" b="1" i="0" u="none" strike="noStrike" cap="none" normalizeH="0" baseline="0" dirty="0">
                          <a:ln>
                            <a:noFill/>
                          </a:ln>
                          <a:solidFill>
                            <a:schemeClr val="tx1"/>
                          </a:solidFill>
                          <a:effectLst/>
                          <a:latin typeface="Arial" charset="0"/>
                        </a:rPr>
                        <a:t>Context Menu &gt;  Source  &gt; Format</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You can customize the indentation and capitalization characteristics of formatting. Format an entire program by not selecting a statement.</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655296">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Apply standard (default) or custom COBOL coding rules and standards to your programs</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From Software Configuration define a configuration for the rules you wish to apply.  </a:t>
                      </a:r>
                    </a:p>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From the program:  </a:t>
                      </a:r>
                      <a:r>
                        <a:rPr kumimoji="0" lang="en-US" sz="1000" b="1" i="0" u="none" strike="noStrike" cap="none" normalizeH="0" baseline="0">
                          <a:ln>
                            <a:noFill/>
                          </a:ln>
                          <a:solidFill>
                            <a:schemeClr val="tx1"/>
                          </a:solidFill>
                          <a:effectLst/>
                          <a:latin typeface="Arial" charset="0"/>
                        </a:rPr>
                        <a:t>Context Menu &gt; Software Analyzer &gt;</a:t>
                      </a:r>
                      <a:r>
                        <a:rPr kumimoji="0" lang="en-US" sz="1000" b="0" i="0" u="none" strike="noStrike" cap="none" normalizeH="0" baseline="0">
                          <a:ln>
                            <a:noFill/>
                          </a:ln>
                          <a:solidFill>
                            <a:schemeClr val="tx1"/>
                          </a:solidFill>
                          <a:effectLst/>
                          <a:latin typeface="Arial" charset="0"/>
                        </a:rPr>
                        <a:t>  select your configuration</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A set of custom rules are included with IDz and can be implemented in Preferences.  Completely custom coding rules are created as Java/Eclipse plug-ins</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45473">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Show only comments in your source</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Source &gt;  Filter view  &gt;  Comments</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75959">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Show only operational code in your source</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a:ln>
                            <a:noFill/>
                          </a:ln>
                          <a:solidFill>
                            <a:schemeClr val="tx1"/>
                          </a:solidFill>
                          <a:effectLst/>
                          <a:latin typeface="Arial" charset="0"/>
                        </a:rPr>
                        <a:t>Source &gt;  Filter view  &gt;  Code</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30257">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dirty="0">
                          <a:ln>
                            <a:noFill/>
                          </a:ln>
                          <a:solidFill>
                            <a:schemeClr val="tx1"/>
                          </a:solidFill>
                          <a:effectLst/>
                          <a:latin typeface="Arial" charset="0"/>
                        </a:rPr>
                        <a:t>Show only SQL and CICS statements</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dirty="0">
                          <a:ln>
                            <a:noFill/>
                          </a:ln>
                          <a:solidFill>
                            <a:schemeClr val="tx1"/>
                          </a:solidFill>
                          <a:effectLst/>
                          <a:latin typeface="Arial" charset="0"/>
                        </a:rPr>
                        <a:t>Source &gt;  Filter view  &gt;  Embedded SQL, CICS, DL/I</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360744">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0" i="0" u="none" strike="noStrike" cap="none" normalizeH="0" baseline="0">
                          <a:ln>
                            <a:noFill/>
                          </a:ln>
                          <a:solidFill>
                            <a:schemeClr val="tx1"/>
                          </a:solidFill>
                          <a:effectLst/>
                          <a:latin typeface="Arial" charset="0"/>
                        </a:rPr>
                        <a:t>Show only EXEC statements in JCL</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r>
                        <a:rPr kumimoji="0" lang="en-US" sz="1000" b="1" i="0" u="none" strike="noStrike" cap="none" normalizeH="0" baseline="0" dirty="0">
                          <a:ln>
                            <a:noFill/>
                          </a:ln>
                          <a:solidFill>
                            <a:schemeClr val="tx1"/>
                          </a:solidFill>
                          <a:effectLst/>
                          <a:latin typeface="Arial" charset="0"/>
                        </a:rPr>
                        <a:t>Source &gt;  Filter view  &gt;  EXEC statements</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85000"/>
                        </a:lnSpc>
                        <a:spcBef>
                          <a:spcPct val="30000"/>
                        </a:spcBef>
                        <a:spcAft>
                          <a:spcPct val="0"/>
                        </a:spcAft>
                        <a:buClr>
                          <a:srgbClr val="000000"/>
                        </a:buClr>
                        <a:buSzTx/>
                        <a:buFont typeface="Wingdings" pitchFamily="2" charset="2"/>
                        <a:buNone/>
                        <a:tabLst/>
                      </a:pPr>
                      <a:endParaRPr kumimoji="0" lang="en-US" sz="1000" b="0" i="0" u="none" strike="noStrike" cap="none" normalizeH="0" baseline="0" dirty="0">
                        <a:ln>
                          <a:noFill/>
                        </a:ln>
                        <a:solidFill>
                          <a:schemeClr val="tx1"/>
                        </a:solidFill>
                        <a:effectLst/>
                        <a:latin typeface="Arial" charset="0"/>
                      </a:endParaRP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7634" name="Picture 2">
            <a:extLst>
              <a:ext uri="{FF2B5EF4-FFF2-40B4-BE49-F238E27FC236}">
                <a16:creationId xmlns:a16="http://schemas.microsoft.com/office/drawing/2014/main" id="{A2E59CD3-A7E5-C132-8793-E42EC17FCF3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53100" y="4662488"/>
            <a:ext cx="4965700" cy="220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35" name="Picture 1">
            <a:extLst>
              <a:ext uri="{FF2B5EF4-FFF2-40B4-BE49-F238E27FC236}">
                <a16:creationId xmlns:a16="http://schemas.microsoft.com/office/drawing/2014/main" id="{C91F15C2-A8E1-C807-CEFC-5436E29DD2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96013" y="1371601"/>
            <a:ext cx="4506912" cy="36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36" name="Picture 10">
            <a:extLst>
              <a:ext uri="{FF2B5EF4-FFF2-40B4-BE49-F238E27FC236}">
                <a16:creationId xmlns:a16="http://schemas.microsoft.com/office/drawing/2014/main" id="{2B28D43C-CF0A-0C96-E74B-8D88A58D7F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0676" y="1"/>
            <a:ext cx="145732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7637" name="Rectangle 2">
            <a:extLst>
              <a:ext uri="{FF2B5EF4-FFF2-40B4-BE49-F238E27FC236}">
                <a16:creationId xmlns:a16="http://schemas.microsoft.com/office/drawing/2014/main" id="{A289AA51-961F-F381-293F-A2C6CADAECA8}"/>
              </a:ext>
            </a:extLst>
          </p:cNvPr>
          <p:cNvSpPr>
            <a:spLocks noGrp="1" noChangeArrowheads="1"/>
          </p:cNvSpPr>
          <p:nvPr>
            <p:ph type="title"/>
          </p:nvPr>
        </p:nvSpPr>
        <p:spPr/>
        <p:txBody>
          <a:bodyPr/>
          <a:lstStyle/>
          <a:p>
            <a:pPr eaLnBrk="1" hangingPunct="1"/>
            <a:r>
              <a:rPr lang="en-US" altLang="en-US" b="0"/>
              <a:t>Regular Expressions – </a:t>
            </a:r>
            <a:r>
              <a:rPr lang="en-US" altLang="en-US" sz="2200"/>
              <a:t>Used to find related text on adjacent lines</a:t>
            </a:r>
          </a:p>
        </p:txBody>
      </p:sp>
      <p:sp>
        <p:nvSpPr>
          <p:cNvPr id="2" name="Rectangle 3">
            <a:extLst>
              <a:ext uri="{FF2B5EF4-FFF2-40B4-BE49-F238E27FC236}">
                <a16:creationId xmlns:a16="http://schemas.microsoft.com/office/drawing/2014/main" id="{0906904F-CDAD-AEA9-465B-DF4F829BB925}"/>
              </a:ext>
            </a:extLst>
          </p:cNvPr>
          <p:cNvSpPr>
            <a:spLocks noGrp="1" noChangeArrowheads="1"/>
          </p:cNvSpPr>
          <p:nvPr>
            <p:ph type="body" idx="1"/>
          </p:nvPr>
        </p:nvSpPr>
        <p:spPr>
          <a:xfrm>
            <a:off x="1614488" y="685800"/>
            <a:ext cx="7605712" cy="5621338"/>
          </a:xfrm>
        </p:spPr>
        <p:txBody>
          <a:bodyPr>
            <a:normAutofit fontScale="92500" lnSpcReduction="20000"/>
          </a:bodyPr>
          <a:lstStyle/>
          <a:p>
            <a:pPr eaLnBrk="1" hangingPunct="1">
              <a:defRPr/>
            </a:pPr>
            <a:r>
              <a:rPr lang="en-US" altLang="en-US" dirty="0"/>
              <a:t>Sometimes what you're looking for is broken across adjacent lines.  </a:t>
            </a:r>
            <a:r>
              <a:rPr lang="en-US" altLang="en-US" sz="1600" dirty="0">
                <a:solidFill>
                  <a:schemeClr val="accent2"/>
                </a:solidFill>
              </a:rPr>
              <a:t>Example: Find MOVE and a specific variable when the variable is not on the same line as the MOVE verb</a:t>
            </a:r>
          </a:p>
          <a:p>
            <a:pPr eaLnBrk="1" hangingPunct="1">
              <a:defRPr/>
            </a:pPr>
            <a:r>
              <a:rPr lang="en-US" altLang="en-US" dirty="0"/>
              <a:t>The pattern for search across lines is</a:t>
            </a:r>
          </a:p>
          <a:p>
            <a:pPr lvl="1" eaLnBrk="1" hangingPunct="1">
              <a:buFont typeface="Webdings" panose="05030102010509060703" pitchFamily="18" charset="2"/>
              <a:buChar char="4"/>
              <a:defRPr/>
            </a:pPr>
            <a:r>
              <a:rPr lang="en-US" altLang="en-US" i="1" dirty="0">
                <a:solidFill>
                  <a:schemeClr val="bg1">
                    <a:lumMod val="75000"/>
                  </a:schemeClr>
                </a:solidFill>
              </a:rPr>
              <a:t>ABC</a:t>
            </a:r>
            <a:r>
              <a:rPr lang="en-US" altLang="en-US" b="1" dirty="0"/>
              <a:t>.*\s*.*?</a:t>
            </a:r>
            <a:r>
              <a:rPr lang="en-US" altLang="en-US" i="1" dirty="0">
                <a:solidFill>
                  <a:schemeClr val="bg1">
                    <a:lumMod val="75000"/>
                  </a:schemeClr>
                </a:solidFill>
              </a:rPr>
              <a:t>DEF</a:t>
            </a:r>
          </a:p>
          <a:p>
            <a:pPr marL="690563" lvl="2" indent="0">
              <a:buNone/>
              <a:defRPr/>
            </a:pPr>
            <a:r>
              <a:rPr lang="en-US" altLang="en-US" i="1" dirty="0"/>
              <a:t>Where </a:t>
            </a:r>
            <a:r>
              <a:rPr lang="en-US" altLang="en-US" b="1" i="1" dirty="0"/>
              <a:t>.*\s.*?  </a:t>
            </a:r>
            <a:r>
              <a:rPr lang="en-US" altLang="en-US" i="1" dirty="0"/>
              <a:t>is the REGEX expression</a:t>
            </a:r>
          </a:p>
          <a:p>
            <a:pPr marL="690563" lvl="2" indent="0">
              <a:buNone/>
              <a:defRPr/>
            </a:pPr>
            <a:endParaRPr lang="en-US" altLang="en-US" sz="600" dirty="0"/>
          </a:p>
          <a:p>
            <a:pPr eaLnBrk="1" hangingPunct="1">
              <a:defRPr/>
            </a:pPr>
            <a:r>
              <a:rPr lang="en-US" altLang="en-US" dirty="0"/>
              <a:t>In order to search across lines you 			          will need to use the Search menu 			             (similar to the previous example)</a:t>
            </a:r>
          </a:p>
          <a:p>
            <a:pPr eaLnBrk="1" hangingPunct="1">
              <a:defRPr/>
            </a:pPr>
            <a:endParaRPr lang="en-US" altLang="en-US" sz="400" dirty="0"/>
          </a:p>
          <a:p>
            <a:pPr eaLnBrk="1" hangingPunct="1">
              <a:defRPr/>
            </a:pPr>
            <a:r>
              <a:rPr lang="en-US" altLang="en-US" dirty="0"/>
              <a:t>Try this:</a:t>
            </a:r>
          </a:p>
          <a:p>
            <a:pPr lvl="1" eaLnBrk="1" hangingPunct="1">
              <a:buFont typeface="Webdings" panose="05030102010509060703" pitchFamily="18" charset="2"/>
              <a:buChar char="4"/>
              <a:defRPr/>
            </a:pPr>
            <a:r>
              <a:rPr lang="en-US" altLang="en-US" dirty="0"/>
              <a:t>Open </a:t>
            </a:r>
            <a:r>
              <a:rPr lang="en-US" altLang="en-US" b="1" dirty="0"/>
              <a:t>TRTMNT.cbl</a:t>
            </a:r>
          </a:p>
          <a:p>
            <a:pPr lvl="1" eaLnBrk="1" hangingPunct="1">
              <a:buFont typeface="Webdings" panose="05030102010509060703" pitchFamily="18" charset="2"/>
              <a:buChar char="4"/>
              <a:defRPr/>
            </a:pPr>
            <a:r>
              <a:rPr lang="en-US" altLang="en-US" dirty="0"/>
              <a:t>From the Search menu</a:t>
            </a:r>
            <a:endParaRPr lang="en-US" altLang="en-US" b="1" dirty="0"/>
          </a:p>
          <a:p>
            <a:pPr lvl="1" eaLnBrk="1" hangingPunct="1">
              <a:buFont typeface="Webdings" panose="05030102010509060703" pitchFamily="18" charset="2"/>
              <a:buChar char="4"/>
              <a:defRPr/>
            </a:pPr>
            <a:r>
              <a:rPr lang="en-US" altLang="en-US" dirty="0"/>
              <a:t>Select: </a:t>
            </a:r>
            <a:r>
              <a:rPr lang="en-US" altLang="en-US" b="1" dirty="0"/>
              <a:t>Search…</a:t>
            </a:r>
          </a:p>
          <a:p>
            <a:pPr lvl="1" eaLnBrk="1" hangingPunct="1">
              <a:buFont typeface="Webdings" panose="05030102010509060703" pitchFamily="18" charset="2"/>
              <a:buChar char="4"/>
              <a:defRPr/>
            </a:pPr>
            <a:r>
              <a:rPr lang="en-US" altLang="en-US" dirty="0"/>
              <a:t>Enter: </a:t>
            </a:r>
            <a:r>
              <a:rPr lang="en-US" altLang="en-US" sz="2000" b="1" dirty="0"/>
              <a:t>mov.*\s*.*?actual-</a:t>
            </a:r>
            <a:r>
              <a:rPr lang="en-US" altLang="en-US" sz="2000" b="1" dirty="0" err="1"/>
              <a:t>val</a:t>
            </a:r>
            <a:endParaRPr lang="en-US" altLang="en-US" b="1" dirty="0">
              <a:latin typeface="Arial Black" panose="020B0A04020102020204" pitchFamily="34" charset="0"/>
            </a:endParaRPr>
          </a:p>
          <a:p>
            <a:pPr lvl="1" eaLnBrk="1" hangingPunct="1">
              <a:buFont typeface="Webdings" panose="05030102010509060703" pitchFamily="18" charset="2"/>
              <a:buChar char="4"/>
              <a:defRPr/>
            </a:pPr>
            <a:r>
              <a:rPr lang="en-US" altLang="en-US" dirty="0"/>
              <a:t>Press </a:t>
            </a:r>
            <a:r>
              <a:rPr lang="en-US" altLang="en-US" b="1" dirty="0"/>
              <a:t>Search</a:t>
            </a:r>
          </a:p>
          <a:p>
            <a:pPr lvl="1" eaLnBrk="1" hangingPunct="1">
              <a:buFont typeface="Webdings" panose="05030102010509060703" pitchFamily="18" charset="2"/>
              <a:buChar char="4"/>
              <a:defRPr/>
            </a:pPr>
            <a:r>
              <a:rPr lang="en-US" altLang="en-US" b="1" dirty="0"/>
              <a:t>Double-click a result </a:t>
            </a:r>
            <a:r>
              <a:rPr lang="en-US" altLang="en-US" b="1" dirty="0">
                <a:sym typeface="Wingdings" panose="05000000000000000000" pitchFamily="2" charset="2"/>
              </a:rPr>
              <a:t></a:t>
            </a:r>
          </a:p>
        </p:txBody>
      </p:sp>
      <p:grpSp>
        <p:nvGrpSpPr>
          <p:cNvPr id="197639" name="Group 8">
            <a:extLst>
              <a:ext uri="{FF2B5EF4-FFF2-40B4-BE49-F238E27FC236}">
                <a16:creationId xmlns:a16="http://schemas.microsoft.com/office/drawing/2014/main" id="{253A931E-2640-7D4D-8212-B7294010D100}"/>
              </a:ext>
            </a:extLst>
          </p:cNvPr>
          <p:cNvGrpSpPr>
            <a:grpSpLocks/>
          </p:cNvGrpSpPr>
          <p:nvPr/>
        </p:nvGrpSpPr>
        <p:grpSpPr bwMode="auto">
          <a:xfrm>
            <a:off x="9448800" y="457200"/>
            <a:ext cx="838200" cy="1676400"/>
            <a:chOff x="5040" y="960"/>
            <a:chExt cx="528" cy="864"/>
          </a:xfrm>
        </p:grpSpPr>
        <p:sp>
          <p:nvSpPr>
            <p:cNvPr id="197645" name="Line 6">
              <a:extLst>
                <a:ext uri="{FF2B5EF4-FFF2-40B4-BE49-F238E27FC236}">
                  <a16:creationId xmlns:a16="http://schemas.microsoft.com/office/drawing/2014/main" id="{4E640F5C-1B13-B629-5C3C-F1D481541B13}"/>
                </a:ext>
              </a:extLst>
            </p:cNvPr>
            <p:cNvSpPr>
              <a:spLocks noChangeShapeType="1"/>
            </p:cNvSpPr>
            <p:nvPr/>
          </p:nvSpPr>
          <p:spPr bwMode="auto">
            <a:xfrm>
              <a:off x="5568" y="960"/>
              <a:ext cx="0" cy="86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7646" name="Line 7">
              <a:extLst>
                <a:ext uri="{FF2B5EF4-FFF2-40B4-BE49-F238E27FC236}">
                  <a16:creationId xmlns:a16="http://schemas.microsoft.com/office/drawing/2014/main" id="{BA38C5B3-8152-9EF9-3C06-904774F6B410}"/>
                </a:ext>
              </a:extLst>
            </p:cNvPr>
            <p:cNvSpPr>
              <a:spLocks noChangeShapeType="1"/>
            </p:cNvSpPr>
            <p:nvPr/>
          </p:nvSpPr>
          <p:spPr bwMode="auto">
            <a:xfrm flipH="1">
              <a:off x="5040" y="1824"/>
              <a:ext cx="5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97640" name="Line 12">
            <a:extLst>
              <a:ext uri="{FF2B5EF4-FFF2-40B4-BE49-F238E27FC236}">
                <a16:creationId xmlns:a16="http://schemas.microsoft.com/office/drawing/2014/main" id="{AF706EA5-9B5B-5960-4BAA-65446B61350B}"/>
              </a:ext>
            </a:extLst>
          </p:cNvPr>
          <p:cNvSpPr>
            <a:spLocks noChangeShapeType="1"/>
          </p:cNvSpPr>
          <p:nvPr/>
        </p:nvSpPr>
        <p:spPr bwMode="auto">
          <a:xfrm>
            <a:off x="9372600" y="48006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7641" name="Line 14">
            <a:extLst>
              <a:ext uri="{FF2B5EF4-FFF2-40B4-BE49-F238E27FC236}">
                <a16:creationId xmlns:a16="http://schemas.microsoft.com/office/drawing/2014/main" id="{E63959F4-2177-0EB2-145D-6614E9731686}"/>
              </a:ext>
            </a:extLst>
          </p:cNvPr>
          <p:cNvSpPr>
            <a:spLocks noChangeShapeType="1"/>
          </p:cNvSpPr>
          <p:nvPr/>
        </p:nvSpPr>
        <p:spPr bwMode="auto">
          <a:xfrm>
            <a:off x="6019800" y="2209800"/>
            <a:ext cx="304800" cy="0"/>
          </a:xfrm>
          <a:prstGeom prst="line">
            <a:avLst/>
          </a:prstGeom>
          <a:noFill/>
          <a:ln w="9525">
            <a:solidFill>
              <a:srgbClr val="9900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a:extLst>
              <a:ext uri="{FF2B5EF4-FFF2-40B4-BE49-F238E27FC236}">
                <a16:creationId xmlns:a16="http://schemas.microsoft.com/office/drawing/2014/main" id="{2683EE44-B5B5-05D0-C104-447FA9C6FCA1}"/>
              </a:ext>
            </a:extLst>
          </p:cNvPr>
          <p:cNvSpPr txBox="1"/>
          <p:nvPr/>
        </p:nvSpPr>
        <p:spPr>
          <a:xfrm>
            <a:off x="1600201" y="5867400"/>
            <a:ext cx="4788159" cy="923330"/>
          </a:xfrm>
          <a:prstGeom prst="rect">
            <a:avLst/>
          </a:prstGeom>
          <a:solidFill>
            <a:schemeClr val="accent2">
              <a:alpha val="72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ctr">
              <a:defRPr/>
            </a:pPr>
            <a:r>
              <a:rPr lang="en-US" altLang="en-US" sz="1800" b="0" dirty="0">
                <a:solidFill>
                  <a:srgbClr val="FFFF00"/>
                </a:solidFill>
                <a:effectLst>
                  <a:outerShdw blurRad="38100" dist="38100" dir="2700000" algn="tl">
                    <a:srgbClr val="000000">
                      <a:alpha val="43137"/>
                    </a:srgbClr>
                  </a:outerShdw>
                </a:effectLst>
                <a:latin typeface="Abadi" panose="020B0604020104020204" pitchFamily="34" charset="0"/>
                <a:sym typeface="Wingdings" panose="05000000000000000000" pitchFamily="2" charset="2"/>
              </a:rPr>
              <a:t>Note that this technique only works with files located on your PC (Local Workstation Project)</a:t>
            </a:r>
          </a:p>
          <a:p>
            <a:pPr algn="ctr">
              <a:defRPr/>
            </a:pPr>
            <a:r>
              <a:rPr lang="en-US" altLang="en-US" sz="1800" b="0" dirty="0">
                <a:solidFill>
                  <a:srgbClr val="FFFF00"/>
                </a:solidFill>
                <a:effectLst>
                  <a:outerShdw blurRad="38100" dist="38100" dir="2700000" algn="tl">
                    <a:srgbClr val="000000">
                      <a:alpha val="43137"/>
                    </a:srgbClr>
                  </a:outerShdw>
                </a:effectLst>
                <a:latin typeface="Abadi" panose="020B0604020104020204" pitchFamily="34" charset="0"/>
                <a:sym typeface="Wingdings" panose="05000000000000000000" pitchFamily="2" charset="2"/>
              </a:rPr>
              <a:t>See next slide for details and another Scenario</a:t>
            </a:r>
            <a:endParaRPr lang="en-US" altLang="en-US" sz="1800" b="0" dirty="0">
              <a:solidFill>
                <a:srgbClr val="FFFF00"/>
              </a:solidFill>
              <a:effectLst>
                <a:outerShdw blurRad="38100" dist="38100" dir="2700000" algn="tl">
                  <a:srgbClr val="000000">
                    <a:alpha val="43137"/>
                  </a:srgbClr>
                </a:outerShdw>
              </a:effectLst>
              <a:latin typeface="Abadi" panose="020B0604020104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8658" name="Rectangle 2">
            <a:extLst>
              <a:ext uri="{FF2B5EF4-FFF2-40B4-BE49-F238E27FC236}">
                <a16:creationId xmlns:a16="http://schemas.microsoft.com/office/drawing/2014/main" id="{391498CE-6226-62B2-1DA9-229A704205E2}"/>
              </a:ext>
            </a:extLst>
          </p:cNvPr>
          <p:cNvSpPr>
            <a:spLocks noGrp="1" noChangeArrowheads="1"/>
          </p:cNvSpPr>
          <p:nvPr>
            <p:ph type="title"/>
          </p:nvPr>
        </p:nvSpPr>
        <p:spPr/>
        <p:txBody>
          <a:bodyPr/>
          <a:lstStyle/>
          <a:p>
            <a:pPr eaLnBrk="1" hangingPunct="1"/>
            <a:r>
              <a:rPr lang="en-US" altLang="en-US" b="0"/>
              <a:t>REGEX – </a:t>
            </a:r>
            <a:r>
              <a:rPr lang="en-US" altLang="en-US" sz="2200"/>
              <a:t>Used to find related text on adjacent lines across an entire PDS</a:t>
            </a:r>
          </a:p>
        </p:txBody>
      </p:sp>
      <p:sp>
        <p:nvSpPr>
          <p:cNvPr id="198659" name="Rectangle 3">
            <a:extLst>
              <a:ext uri="{FF2B5EF4-FFF2-40B4-BE49-F238E27FC236}">
                <a16:creationId xmlns:a16="http://schemas.microsoft.com/office/drawing/2014/main" id="{C34609A2-CC5D-F078-8B80-3E98968ECC09}"/>
              </a:ext>
            </a:extLst>
          </p:cNvPr>
          <p:cNvSpPr>
            <a:spLocks noGrp="1" noChangeArrowheads="1"/>
          </p:cNvSpPr>
          <p:nvPr>
            <p:ph type="body" idx="1"/>
          </p:nvPr>
        </p:nvSpPr>
        <p:spPr>
          <a:xfrm>
            <a:off x="1524001" y="779464"/>
            <a:ext cx="3281363" cy="5621337"/>
          </a:xfrm>
        </p:spPr>
        <p:txBody>
          <a:bodyPr/>
          <a:lstStyle/>
          <a:p>
            <a:pPr eaLnBrk="1" hangingPunct="1"/>
            <a:r>
              <a:rPr lang="en-US" altLang="en-US" sz="2400">
                <a:latin typeface="Abadi" panose="020B0604020104020204" pitchFamily="34" charset="0"/>
              </a:rPr>
              <a:t>The technique on the previous slide can used to find text across adjacent lines within an entire PDS</a:t>
            </a:r>
          </a:p>
          <a:p>
            <a:pPr eaLnBrk="1" hangingPunct="1"/>
            <a:r>
              <a:rPr lang="en-US" altLang="en-US" sz="2400">
                <a:latin typeface="Abadi" panose="020B0604020104020204" pitchFamily="34" charset="0"/>
              </a:rPr>
              <a:t>Steps:</a:t>
            </a:r>
          </a:p>
          <a:p>
            <a:pPr lvl="1" eaLnBrk="1" hangingPunct="1"/>
            <a:r>
              <a:rPr lang="en-US" altLang="en-US" sz="2000">
                <a:latin typeface="Abadi" panose="020B0604020104020204" pitchFamily="34" charset="0"/>
              </a:rPr>
              <a:t>Copy (or Drag &amp; Drop) a PDS from your LPAR to a Local Workstation Project</a:t>
            </a:r>
          </a:p>
          <a:p>
            <a:pPr lvl="1" eaLnBrk="1" hangingPunct="1"/>
            <a:r>
              <a:rPr lang="en-US" altLang="en-US" sz="2000">
                <a:latin typeface="Abadi" panose="020B0604020104020204" pitchFamily="34" charset="0"/>
              </a:rPr>
              <a:t>Use the same REGEX expression and approach – but select the folder as the:      “</a:t>
            </a:r>
            <a:r>
              <a:rPr lang="en-US" altLang="en-US" sz="2000">
                <a:latin typeface="Abadi" panose="020B0604020104020204" pitchFamily="34" charset="0"/>
                <a:sym typeface="Wingdings" pitchFamily="2" charset="2"/>
              </a:rPr>
              <a:t> </a:t>
            </a:r>
            <a:r>
              <a:rPr lang="en-US" altLang="en-US" sz="2000">
                <a:latin typeface="Abadi" panose="020B0604020104020204" pitchFamily="34" charset="0"/>
              </a:rPr>
              <a:t>Selected resource”</a:t>
            </a:r>
          </a:p>
        </p:txBody>
      </p:sp>
      <p:pic>
        <p:nvPicPr>
          <p:cNvPr id="198660" name="Picture 2">
            <a:extLst>
              <a:ext uri="{FF2B5EF4-FFF2-40B4-BE49-F238E27FC236}">
                <a16:creationId xmlns:a16="http://schemas.microsoft.com/office/drawing/2014/main" id="{CA854C5F-134C-55BB-B923-BA09E22389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5364" y="685800"/>
            <a:ext cx="5862637" cy="562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9682" name="Picture 5">
            <a:extLst>
              <a:ext uri="{FF2B5EF4-FFF2-40B4-BE49-F238E27FC236}">
                <a16:creationId xmlns:a16="http://schemas.microsoft.com/office/drawing/2014/main" id="{665118ED-D00A-2274-6D36-B4F0D25E1D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05188" y="3276600"/>
            <a:ext cx="7262812"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683" name="Rectangle 2">
            <a:extLst>
              <a:ext uri="{FF2B5EF4-FFF2-40B4-BE49-F238E27FC236}">
                <a16:creationId xmlns:a16="http://schemas.microsoft.com/office/drawing/2014/main" id="{EFC80D0F-3CB9-DBFE-AB95-0F1A5ABDAC3B}"/>
              </a:ext>
            </a:extLst>
          </p:cNvPr>
          <p:cNvSpPr>
            <a:spLocks noGrp="1" noChangeArrowheads="1"/>
          </p:cNvSpPr>
          <p:nvPr>
            <p:ph type="title"/>
          </p:nvPr>
        </p:nvSpPr>
        <p:spPr>
          <a:xfrm>
            <a:off x="1587500" y="73025"/>
            <a:ext cx="3805238" cy="533400"/>
          </a:xfrm>
        </p:spPr>
        <p:txBody>
          <a:bodyPr/>
          <a:lstStyle/>
          <a:p>
            <a:pPr eaLnBrk="1" hangingPunct="1"/>
            <a:r>
              <a:rPr lang="en-US" altLang="en-US" sz="2000"/>
              <a:t>Regex – Used to Filter Out Lines</a:t>
            </a:r>
          </a:p>
        </p:txBody>
      </p:sp>
      <p:sp>
        <p:nvSpPr>
          <p:cNvPr id="80900" name="Rectangle 3">
            <a:extLst>
              <a:ext uri="{FF2B5EF4-FFF2-40B4-BE49-F238E27FC236}">
                <a16:creationId xmlns:a16="http://schemas.microsoft.com/office/drawing/2014/main" id="{B441EF18-FA4B-107B-42F1-EA965724D79F}"/>
              </a:ext>
            </a:extLst>
          </p:cNvPr>
          <p:cNvSpPr>
            <a:spLocks noGrp="1" noChangeArrowheads="1"/>
          </p:cNvSpPr>
          <p:nvPr>
            <p:ph type="body" idx="1"/>
          </p:nvPr>
        </p:nvSpPr>
        <p:spPr>
          <a:xfrm>
            <a:off x="1524000" y="685800"/>
            <a:ext cx="3868738" cy="5621338"/>
          </a:xfrm>
        </p:spPr>
        <p:txBody>
          <a:bodyPr/>
          <a:lstStyle/>
          <a:p>
            <a:pPr eaLnBrk="1" hangingPunct="1">
              <a:defRPr/>
            </a:pPr>
            <a:r>
              <a:rPr lang="en-US" altLang="en-US" dirty="0">
                <a:latin typeface="Calibri" panose="020F0502020204030204" pitchFamily="34" charset="0"/>
              </a:rPr>
              <a:t>One of the most difficult search is for patterns (text, words, labels, etc.) that do </a:t>
            </a:r>
            <a:r>
              <a:rPr lang="en-US" altLang="en-US" u="sng" dirty="0">
                <a:latin typeface="Calibri" panose="020F0502020204030204" pitchFamily="34" charset="0"/>
              </a:rPr>
              <a:t>not</a:t>
            </a:r>
            <a:r>
              <a:rPr lang="en-US" altLang="en-US" dirty="0">
                <a:latin typeface="Calibri" panose="020F0502020204030204" pitchFamily="34" charset="0"/>
              </a:rPr>
              <a:t> exist within a file</a:t>
            </a:r>
          </a:p>
          <a:p>
            <a:pPr eaLnBrk="1" hangingPunct="1">
              <a:defRPr/>
            </a:pPr>
            <a:r>
              <a:rPr lang="en-US" altLang="en-US" dirty="0">
                <a:latin typeface="Calibri" panose="020F0502020204030204" pitchFamily="34" charset="0"/>
              </a:rPr>
              <a:t>The way forward is to use a Regular Expression within the Ctrl+F Find option:</a:t>
            </a:r>
          </a:p>
          <a:p>
            <a:pPr>
              <a:defRPr/>
            </a:pPr>
            <a:r>
              <a:rPr lang="en-US" altLang="en-US" b="1" dirty="0">
                <a:solidFill>
                  <a:srgbClr val="C00000"/>
                </a:solidFill>
                <a:latin typeface="Courier New" panose="02070309020205020404" pitchFamily="49" charset="0"/>
                <a:cs typeface="Courier New" panose="02070309020205020404" pitchFamily="49" charset="0"/>
              </a:rPr>
              <a:t>  </a:t>
            </a:r>
            <a:r>
              <a:rPr lang="en-US" altLang="en-US" sz="2400" b="1" dirty="0">
                <a:solidFill>
                  <a:srgbClr val="C00000"/>
                </a:solidFill>
                <a:latin typeface="Courier New" panose="02070309020205020404" pitchFamily="49" charset="0"/>
                <a:cs typeface="Courier New" panose="02070309020205020404" pitchFamily="49" charset="0"/>
              </a:rPr>
              <a:t>^((?!</a:t>
            </a:r>
            <a:r>
              <a:rPr lang="en-US" altLang="en-US" sz="2400" dirty="0">
                <a:solidFill>
                  <a:srgbClr val="C00000"/>
                </a:solidFill>
                <a:latin typeface="Courier New" panose="02070309020205020404" pitchFamily="49" charset="0"/>
                <a:cs typeface="Courier New" panose="02070309020205020404" pitchFamily="49" charset="0"/>
              </a:rPr>
              <a:t>word</a:t>
            </a:r>
            <a:r>
              <a:rPr lang="en-US" altLang="en-US" sz="2400" b="1" dirty="0">
                <a:solidFill>
                  <a:srgbClr val="C00000"/>
                </a:solidFill>
                <a:latin typeface="Courier New" panose="02070309020205020404" pitchFamily="49" charset="0"/>
                <a:cs typeface="Courier New" panose="02070309020205020404" pitchFamily="49" charset="0"/>
              </a:rPr>
              <a:t>).)*$</a:t>
            </a:r>
            <a:endParaRPr lang="en-US" altLang="en-US" b="1" dirty="0">
              <a:solidFill>
                <a:srgbClr val="C00000"/>
              </a:solidFill>
              <a:latin typeface="Courier New" panose="02070309020205020404" pitchFamily="49" charset="0"/>
              <a:cs typeface="Courier New" panose="02070309020205020404" pitchFamily="49" charset="0"/>
            </a:endParaRPr>
          </a:p>
        </p:txBody>
      </p:sp>
      <p:pic>
        <p:nvPicPr>
          <p:cNvPr id="199685" name="Picture 1">
            <a:extLst>
              <a:ext uri="{FF2B5EF4-FFF2-40B4-BE49-F238E27FC236}">
                <a16:creationId xmlns:a16="http://schemas.microsoft.com/office/drawing/2014/main" id="{B032D972-65C2-B810-AF1A-E2C0CB9088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37188" y="1588"/>
            <a:ext cx="5230812"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686" name="Down Arrow 3">
            <a:extLst>
              <a:ext uri="{FF2B5EF4-FFF2-40B4-BE49-F238E27FC236}">
                <a16:creationId xmlns:a16="http://schemas.microsoft.com/office/drawing/2014/main" id="{9DC539CE-FB15-560E-03E7-E0ADD947A47C}"/>
              </a:ext>
            </a:extLst>
          </p:cNvPr>
          <p:cNvSpPr>
            <a:spLocks noChangeArrowheads="1"/>
          </p:cNvSpPr>
          <p:nvPr/>
        </p:nvSpPr>
        <p:spPr bwMode="auto">
          <a:xfrm rot="1676677">
            <a:off x="5065713" y="1352551"/>
            <a:ext cx="176212" cy="2162175"/>
          </a:xfrm>
          <a:prstGeom prst="downArrow">
            <a:avLst>
              <a:gd name="adj1" fmla="val 50000"/>
              <a:gd name="adj2" fmla="val 49763"/>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6A54899E-03DC-8AC0-7FED-98E05B5E4E66}"/>
              </a:ext>
            </a:extLst>
          </p:cNvPr>
          <p:cNvSpPr>
            <a:spLocks noGrp="1" noChangeArrowheads="1"/>
          </p:cNvSpPr>
          <p:nvPr>
            <p:ph type="title"/>
          </p:nvPr>
        </p:nvSpPr>
        <p:spPr/>
        <p:txBody>
          <a:bodyPr/>
          <a:lstStyle/>
          <a:p>
            <a:pPr eaLnBrk="1" hangingPunct="1"/>
            <a:r>
              <a:rPr lang="en-US" altLang="en-US"/>
              <a:t>Software Analyzer </a:t>
            </a:r>
            <a:r>
              <a:rPr lang="en-US" altLang="en-US" b="0"/>
              <a:t>(Code Review) </a:t>
            </a:r>
            <a:r>
              <a:rPr lang="en-US" altLang="en-US"/>
              <a:t>– Process</a:t>
            </a:r>
          </a:p>
        </p:txBody>
      </p:sp>
      <p:sp>
        <p:nvSpPr>
          <p:cNvPr id="87043" name="Rectangle 3">
            <a:extLst>
              <a:ext uri="{FF2B5EF4-FFF2-40B4-BE49-F238E27FC236}">
                <a16:creationId xmlns:a16="http://schemas.microsoft.com/office/drawing/2014/main" id="{E2BC534A-4BA0-FEFE-C656-1B299D6985F5}"/>
              </a:ext>
            </a:extLst>
          </p:cNvPr>
          <p:cNvSpPr>
            <a:spLocks noGrp="1" noChangeArrowheads="1"/>
          </p:cNvSpPr>
          <p:nvPr>
            <p:ph type="body" idx="1"/>
          </p:nvPr>
        </p:nvSpPr>
        <p:spPr>
          <a:xfrm>
            <a:off x="1598614" y="719138"/>
            <a:ext cx="8988425" cy="5821362"/>
          </a:xfrm>
        </p:spPr>
        <p:txBody>
          <a:bodyPr/>
          <a:lstStyle/>
          <a:p>
            <a:pPr marL="457200" indent="-457200">
              <a:buFont typeface="+mj-lt"/>
              <a:buAutoNum type="arabicPeriod"/>
              <a:defRPr/>
            </a:pPr>
            <a:r>
              <a:rPr lang="en-US" altLang="en-US" sz="2800" dirty="0"/>
              <a:t>Define one or more base rulesets</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Verdana" panose="020B0604030504040204" pitchFamily="34" charset="0"/>
              </a:rPr>
              <a:t>Select Rules</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Verdana" panose="020B0604030504040204" pitchFamily="34" charset="0"/>
              </a:rPr>
              <a:t>Choose Severity</a:t>
            </a:r>
          </a:p>
          <a:p>
            <a:pPr marL="341313" indent="-342900">
              <a:buFont typeface="+mj-lt"/>
              <a:buAutoNum type="arabicPeriod"/>
              <a:defRPr/>
            </a:pPr>
            <a:r>
              <a:rPr lang="en-US" altLang="en-US" sz="2800" dirty="0">
                <a:solidFill>
                  <a:schemeClr val="tx1">
                    <a:lumMod val="85000"/>
                    <a:lumOff val="15000"/>
                  </a:schemeClr>
                </a:solidFill>
                <a:latin typeface="Verdana" panose="020B0604030504040204" pitchFamily="34" charset="0"/>
              </a:rPr>
              <a:t>Define parameter-driven rules</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Verdana" panose="020B0604030504040204" pitchFamily="34" charset="0"/>
              </a:rPr>
              <a:t>Specify container</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Verdana" panose="020B0604030504040204" pitchFamily="34" charset="0"/>
              </a:rPr>
              <a:t>Define rule(s) and their parameters</a:t>
            </a:r>
          </a:p>
          <a:p>
            <a:pPr marL="341313" indent="-342900">
              <a:buFont typeface="+mj-lt"/>
              <a:buAutoNum type="arabicPeriod"/>
              <a:defRPr/>
            </a:pPr>
            <a:r>
              <a:rPr lang="en-US" altLang="en-US" sz="2800" dirty="0">
                <a:solidFill>
                  <a:schemeClr val="tx1">
                    <a:lumMod val="85000"/>
                    <a:lumOff val="15000"/>
                  </a:schemeClr>
                </a:solidFill>
                <a:latin typeface="Verdana" panose="020B0604030504040204" pitchFamily="34" charset="0"/>
              </a:rPr>
              <a:t>Add parameter-driven rules to the ruleset(s)</a:t>
            </a:r>
          </a:p>
          <a:p>
            <a:pPr marL="457200" indent="-457200">
              <a:buFont typeface="+mj-lt"/>
              <a:buAutoNum type="arabicPeriod"/>
              <a:defRPr/>
            </a:pPr>
            <a:r>
              <a:rPr lang="en-US" altLang="en-US" sz="2800" dirty="0">
                <a:solidFill>
                  <a:schemeClr val="tx1">
                    <a:lumMod val="85000"/>
                    <a:lumOff val="15000"/>
                  </a:schemeClr>
                </a:solidFill>
                <a:latin typeface="Verdana" panose="020B0604030504040204" pitchFamily="34" charset="0"/>
              </a:rPr>
              <a:t>Run rules against:</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Verdana" panose="020B0604030504040204" pitchFamily="34" charset="0"/>
              </a:rPr>
              <a:t>Program</a:t>
            </a:r>
          </a:p>
          <a:p>
            <a:pPr lvl="1" eaLnBrk="1" hangingPunct="1">
              <a:buFont typeface="Webdings" panose="05030102010509060703" pitchFamily="18" charset="2"/>
              <a:buChar char="4"/>
              <a:defRPr/>
            </a:pPr>
            <a:r>
              <a:rPr lang="en-US" altLang="en-US" sz="2000" dirty="0">
                <a:solidFill>
                  <a:schemeClr val="tx1">
                    <a:lumMod val="85000"/>
                    <a:lumOff val="15000"/>
                  </a:schemeClr>
                </a:solidFill>
                <a:latin typeface="Verdana" panose="020B0604030504040204" pitchFamily="34" charset="0"/>
              </a:rPr>
              <a:t>Or a library containing programs</a:t>
            </a:r>
          </a:p>
          <a:p>
            <a:pPr marL="457200" indent="-457200">
              <a:buFont typeface="+mj-lt"/>
              <a:buAutoNum type="arabicPeriod"/>
              <a:defRPr/>
            </a:pPr>
            <a:r>
              <a:rPr lang="en-US" altLang="en-US" sz="2800" dirty="0">
                <a:solidFill>
                  <a:schemeClr val="tx1">
                    <a:lumMod val="85000"/>
                    <a:lumOff val="15000"/>
                  </a:schemeClr>
                </a:solidFill>
                <a:latin typeface="Verdana" panose="020B0604030504040204" pitchFamily="34" charset="0"/>
              </a:rPr>
              <a:t>Validate exceptions</a:t>
            </a:r>
          </a:p>
          <a:p>
            <a:pPr marL="457200" indent="-457200">
              <a:buFont typeface="+mj-lt"/>
              <a:buAutoNum type="arabicPeriod"/>
              <a:defRPr/>
            </a:pPr>
            <a:r>
              <a:rPr lang="en-US" altLang="en-US" sz="2800" dirty="0">
                <a:solidFill>
                  <a:schemeClr val="tx1">
                    <a:lumMod val="85000"/>
                    <a:lumOff val="15000"/>
                  </a:schemeClr>
                </a:solidFill>
                <a:latin typeface="Verdana" panose="020B0604030504040204" pitchFamily="34" charset="0"/>
              </a:rPr>
              <a:t>Modify source</a:t>
            </a:r>
          </a:p>
          <a:p>
            <a:pPr marL="457200" indent="-457200">
              <a:buFont typeface="+mj-lt"/>
              <a:buAutoNum type="arabicPeriod"/>
              <a:defRPr/>
            </a:pPr>
            <a:r>
              <a:rPr lang="en-US" altLang="en-US" sz="2800" dirty="0">
                <a:solidFill>
                  <a:schemeClr val="tx1">
                    <a:lumMod val="85000"/>
                    <a:lumOff val="15000"/>
                  </a:schemeClr>
                </a:solidFill>
                <a:latin typeface="Verdana" panose="020B0604030504040204" pitchFamily="34" charset="0"/>
              </a:rPr>
              <a:t>Repeat steps 4 </a:t>
            </a:r>
            <a:r>
              <a:rPr lang="en-US" altLang="en-US" sz="2800" dirty="0">
                <a:solidFill>
                  <a:schemeClr val="tx1">
                    <a:lumMod val="85000"/>
                    <a:lumOff val="15000"/>
                  </a:schemeClr>
                </a:solidFill>
                <a:latin typeface="Verdana" panose="020B0604030504040204" pitchFamily="34" charset="0"/>
                <a:sym typeface="Wingdings" panose="05000000000000000000" pitchFamily="2" charset="2"/>
              </a:rPr>
              <a:t> 6</a:t>
            </a:r>
            <a:endParaRPr lang="en-US" altLang="en-US" sz="2800" dirty="0">
              <a:solidFill>
                <a:schemeClr val="tx1">
                  <a:lumMod val="85000"/>
                  <a:lumOff val="15000"/>
                </a:schemeClr>
              </a:solidFill>
              <a:latin typeface="Verdana" panose="020B0604030504040204" pitchFamily="34" charset="0"/>
            </a:endParaRPr>
          </a:p>
        </p:txBody>
      </p:sp>
      <p:sp>
        <p:nvSpPr>
          <p:cNvPr id="131076" name="TextBox 3">
            <a:extLst>
              <a:ext uri="{FF2B5EF4-FFF2-40B4-BE49-F238E27FC236}">
                <a16:creationId xmlns:a16="http://schemas.microsoft.com/office/drawing/2014/main" id="{B6DF4F01-D354-771D-0DC3-19F004C1FA4E}"/>
              </a:ext>
            </a:extLst>
          </p:cNvPr>
          <p:cNvSpPr txBox="1">
            <a:spLocks noChangeArrowheads="1"/>
          </p:cNvSpPr>
          <p:nvPr/>
        </p:nvSpPr>
        <p:spPr bwMode="auto">
          <a:xfrm>
            <a:off x="1974850" y="6494463"/>
            <a:ext cx="1905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endParaRPr lang="en-US" altLang="en-US"/>
          </a:p>
        </p:txBody>
      </p:sp>
      <p:sp>
        <p:nvSpPr>
          <p:cNvPr id="2" name="TextBox 1">
            <a:extLst>
              <a:ext uri="{FF2B5EF4-FFF2-40B4-BE49-F238E27FC236}">
                <a16:creationId xmlns:a16="http://schemas.microsoft.com/office/drawing/2014/main" id="{F9DEEE18-8E76-8FE9-FDC0-5E76DCDACEB9}"/>
              </a:ext>
            </a:extLst>
          </p:cNvPr>
          <p:cNvSpPr txBox="1"/>
          <p:nvPr/>
        </p:nvSpPr>
        <p:spPr>
          <a:xfrm>
            <a:off x="6775450" y="5867400"/>
            <a:ext cx="3892550" cy="984250"/>
          </a:xfrm>
          <a:prstGeom prst="rect">
            <a:avLst/>
          </a:prstGeom>
          <a:solidFill>
            <a:schemeClr val="bg1"/>
          </a:solidFill>
        </p:spPr>
        <p:txBody>
          <a:bodyPr>
            <a:spAutoFit/>
          </a:bodyPr>
          <a:lstStyle/>
          <a:p>
            <a:pPr>
              <a:defRPr/>
            </a:pPr>
            <a:r>
              <a:rPr lang="en-US" sz="1600" dirty="0">
                <a:latin typeface="Calibri" panose="020F0502020204030204" pitchFamily="34" charset="0"/>
              </a:rPr>
              <a:t>Note that in future sessions we will discuss:</a:t>
            </a:r>
          </a:p>
          <a:p>
            <a:pPr marL="285750" indent="-285750">
              <a:buFont typeface="Arial" panose="020B0604020202020204" pitchFamily="34" charset="0"/>
              <a:buChar char="•"/>
              <a:defRPr/>
            </a:pPr>
            <a:r>
              <a:rPr lang="en-US" sz="1400" dirty="0">
                <a:latin typeface="Calibri" panose="020F0502020204030204" pitchFamily="34" charset="0"/>
              </a:rPr>
              <a:t>Running Code Review in batch mode</a:t>
            </a:r>
          </a:p>
          <a:p>
            <a:pPr marL="285750" indent="-285750">
              <a:buFont typeface="Arial" panose="020B0604020202020204" pitchFamily="34" charset="0"/>
              <a:buChar char="•"/>
              <a:defRPr/>
            </a:pPr>
            <a:r>
              <a:rPr lang="en-US" sz="1400" dirty="0">
                <a:latin typeface="Calibri" panose="020F0502020204030204" pitchFamily="34" charset="0"/>
              </a:rPr>
              <a:t>Defining completely custom rules using a Java/Eclipse wizard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23CCEC2C-DEE8-1C2A-0B07-74B65862CC70}"/>
              </a:ext>
            </a:extLst>
          </p:cNvPr>
          <p:cNvSpPr>
            <a:spLocks noGrp="1" noChangeArrowheads="1"/>
          </p:cNvSpPr>
          <p:nvPr>
            <p:ph type="title"/>
          </p:nvPr>
        </p:nvSpPr>
        <p:spPr/>
        <p:txBody>
          <a:bodyPr/>
          <a:lstStyle/>
          <a:p>
            <a:pPr eaLnBrk="1" hangingPunct="1"/>
            <a:r>
              <a:rPr lang="en-US" altLang="en-US"/>
              <a:t>Software Analyzer (Code Review) – Interactive Example</a:t>
            </a:r>
          </a:p>
        </p:txBody>
      </p:sp>
      <p:sp>
        <p:nvSpPr>
          <p:cNvPr id="133123" name="Rectangle 3">
            <a:extLst>
              <a:ext uri="{FF2B5EF4-FFF2-40B4-BE49-F238E27FC236}">
                <a16:creationId xmlns:a16="http://schemas.microsoft.com/office/drawing/2014/main" id="{33C961E9-3CE8-F740-E048-7ABC75993C9A}"/>
              </a:ext>
            </a:extLst>
          </p:cNvPr>
          <p:cNvSpPr>
            <a:spLocks noGrp="1" noChangeArrowheads="1"/>
          </p:cNvSpPr>
          <p:nvPr>
            <p:ph type="body" idx="1"/>
          </p:nvPr>
        </p:nvSpPr>
        <p:spPr>
          <a:xfrm>
            <a:off x="1600201" y="796926"/>
            <a:ext cx="2894013" cy="5349875"/>
          </a:xfrm>
        </p:spPr>
        <p:txBody>
          <a:bodyPr>
            <a:normAutofit fontScale="70000" lnSpcReduction="20000"/>
          </a:bodyPr>
          <a:lstStyle/>
          <a:p>
            <a:pPr eaLnBrk="1" hangingPunct="1"/>
            <a:r>
              <a:rPr lang="en-US" altLang="en-US"/>
              <a:t>Single program results</a:t>
            </a:r>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sz="2400"/>
          </a:p>
          <a:p>
            <a:pPr eaLnBrk="1" hangingPunct="1"/>
            <a:r>
              <a:rPr lang="en-US" altLang="en-US"/>
              <a:t>Each of the collapsed rule indicator allows you to hyper-link to the statement in the source program        </a:t>
            </a:r>
            <a:r>
              <a:rPr lang="en-US" altLang="en-US">
                <a:sym typeface="Wingdings" pitchFamily="2" charset="2"/>
              </a:rPr>
              <a:t></a:t>
            </a:r>
            <a:endParaRPr lang="en-US" altLang="en-US"/>
          </a:p>
        </p:txBody>
      </p:sp>
      <p:pic>
        <p:nvPicPr>
          <p:cNvPr id="133124" name="Picture 4">
            <a:extLst>
              <a:ext uri="{FF2B5EF4-FFF2-40B4-BE49-F238E27FC236}">
                <a16:creationId xmlns:a16="http://schemas.microsoft.com/office/drawing/2014/main" id="{A0AB39AF-DF4D-1734-33C9-C36F19C5E1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8013" y="738188"/>
            <a:ext cx="6172200" cy="5815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25" name="AutoShape 5">
            <a:extLst>
              <a:ext uri="{FF2B5EF4-FFF2-40B4-BE49-F238E27FC236}">
                <a16:creationId xmlns:a16="http://schemas.microsoft.com/office/drawing/2014/main" id="{6E891F63-A0DA-5D44-4F56-CD68B41BF114}"/>
              </a:ext>
            </a:extLst>
          </p:cNvPr>
          <p:cNvSpPr>
            <a:spLocks/>
          </p:cNvSpPr>
          <p:nvPr/>
        </p:nvSpPr>
        <p:spPr bwMode="auto">
          <a:xfrm>
            <a:off x="6704013" y="5360968"/>
            <a:ext cx="518818" cy="250865"/>
          </a:xfrm>
          <a:prstGeom prst="leftBrace">
            <a:avLst>
              <a:gd name="adj1" fmla="val 25000"/>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133126" name="AutoShape 6">
            <a:extLst>
              <a:ext uri="{FF2B5EF4-FFF2-40B4-BE49-F238E27FC236}">
                <a16:creationId xmlns:a16="http://schemas.microsoft.com/office/drawing/2014/main" id="{8D14175C-D464-8CFC-17CF-0931630AEF82}"/>
              </a:ext>
            </a:extLst>
          </p:cNvPr>
          <p:cNvSpPr>
            <a:spLocks/>
          </p:cNvSpPr>
          <p:nvPr/>
        </p:nvSpPr>
        <p:spPr bwMode="auto">
          <a:xfrm>
            <a:off x="6704013" y="6085910"/>
            <a:ext cx="228600" cy="248781"/>
          </a:xfrm>
          <a:prstGeom prst="leftBrace">
            <a:avLst>
              <a:gd name="adj1" fmla="val 25000"/>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endParaRPr lang="en-US" altLang="en-US" sz="800">
              <a:latin typeface="Verdana" panose="020B0604030504040204" pitchFamily="34" charset="0"/>
            </a:endParaRPr>
          </a:p>
        </p:txBody>
      </p:sp>
      <p:sp>
        <p:nvSpPr>
          <p:cNvPr id="133127" name="Text Box 7">
            <a:extLst>
              <a:ext uri="{FF2B5EF4-FFF2-40B4-BE49-F238E27FC236}">
                <a16:creationId xmlns:a16="http://schemas.microsoft.com/office/drawing/2014/main" id="{EAB3E563-1A45-C152-4A75-3045D95DD0AC}"/>
              </a:ext>
            </a:extLst>
          </p:cNvPr>
          <p:cNvSpPr txBox="1">
            <a:spLocks noChangeArrowheads="1"/>
          </p:cNvSpPr>
          <p:nvPr/>
        </p:nvSpPr>
        <p:spPr bwMode="auto">
          <a:xfrm>
            <a:off x="1827213" y="3581401"/>
            <a:ext cx="23622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fontAlgn="b" hangingPunct="1">
              <a:lnSpc>
                <a:spcPct val="90000"/>
              </a:lnSpc>
              <a:spcBef>
                <a:spcPct val="50000"/>
              </a:spcBef>
              <a:buClr>
                <a:schemeClr val="accent1"/>
              </a:buClr>
              <a:buFont typeface="Wingdings" pitchFamily="2" charset="2"/>
              <a:buNone/>
            </a:pPr>
            <a:r>
              <a:rPr lang="en-US" altLang="en-US" sz="1200">
                <a:cs typeface="Arial" panose="020B0604020202020204" pitchFamily="34" charset="0"/>
              </a:rPr>
              <a:t>Click this </a:t>
            </a:r>
            <a:r>
              <a:rPr lang="en-US" altLang="en-US" sz="1200" b="0">
                <a:solidFill>
                  <a:srgbClr val="FF0000"/>
                </a:solidFill>
                <a:latin typeface="Arial Black" panose="020B0604020202020204" pitchFamily="34" charset="0"/>
                <a:cs typeface="Arial" panose="020B0604020202020204" pitchFamily="34" charset="0"/>
              </a:rPr>
              <a:t>Red X</a:t>
            </a:r>
            <a:r>
              <a:rPr lang="en-US" altLang="en-US" sz="1200">
                <a:cs typeface="Arial" panose="020B0604020202020204" pitchFamily="34" charset="0"/>
              </a:rPr>
              <a:t> to delete the results (and associated source tags)</a:t>
            </a:r>
          </a:p>
        </p:txBody>
      </p:sp>
      <p:sp>
        <p:nvSpPr>
          <p:cNvPr id="133128" name="Line 8">
            <a:extLst>
              <a:ext uri="{FF2B5EF4-FFF2-40B4-BE49-F238E27FC236}">
                <a16:creationId xmlns:a16="http://schemas.microsoft.com/office/drawing/2014/main" id="{E6B27A88-B0C1-7F91-094F-58B72E7D50EF}"/>
              </a:ext>
            </a:extLst>
          </p:cNvPr>
          <p:cNvSpPr>
            <a:spLocks noChangeShapeType="1"/>
          </p:cNvSpPr>
          <p:nvPr/>
        </p:nvSpPr>
        <p:spPr bwMode="auto">
          <a:xfrm>
            <a:off x="3656013" y="3962400"/>
            <a:ext cx="838200" cy="685800"/>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5A2C3644-52DB-724E-58EC-EEB75E4F80AE}"/>
              </a:ext>
            </a:extLst>
          </p:cNvPr>
          <p:cNvSpPr>
            <a:spLocks noGrp="1" noChangeArrowheads="1"/>
          </p:cNvSpPr>
          <p:nvPr>
            <p:ph type="title"/>
          </p:nvPr>
        </p:nvSpPr>
        <p:spPr/>
        <p:txBody>
          <a:bodyPr/>
          <a:lstStyle/>
          <a:p>
            <a:pPr eaLnBrk="1" hangingPunct="1"/>
            <a:r>
              <a:rPr lang="en-US" altLang="en-US"/>
              <a:t>Software Analyzer (Code Review) – Invoking from a Context Menu</a:t>
            </a:r>
          </a:p>
        </p:txBody>
      </p:sp>
      <p:pic>
        <p:nvPicPr>
          <p:cNvPr id="135171" name="Picture 3">
            <a:extLst>
              <a:ext uri="{FF2B5EF4-FFF2-40B4-BE49-F238E27FC236}">
                <a16:creationId xmlns:a16="http://schemas.microsoft.com/office/drawing/2014/main" id="{5E48DF4D-70A0-C5B1-B75E-599D6D1803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2238" y="717550"/>
            <a:ext cx="8005762" cy="568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172" name="Text Box 4">
            <a:extLst>
              <a:ext uri="{FF2B5EF4-FFF2-40B4-BE49-F238E27FC236}">
                <a16:creationId xmlns:a16="http://schemas.microsoft.com/office/drawing/2014/main" id="{639B1A66-45CF-6284-C652-162DDD31D5A0}"/>
              </a:ext>
            </a:extLst>
          </p:cNvPr>
          <p:cNvSpPr txBox="1">
            <a:spLocks noChangeArrowheads="1"/>
          </p:cNvSpPr>
          <p:nvPr/>
        </p:nvSpPr>
        <p:spPr bwMode="auto">
          <a:xfrm>
            <a:off x="1600200" y="854075"/>
            <a:ext cx="1066800"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25000"/>
              </a:spcBef>
              <a:spcAft>
                <a:spcPct val="15000"/>
              </a:spcAft>
              <a:buClr>
                <a:schemeClr val="accent1"/>
              </a:buClr>
              <a:buFont typeface="Wingdings" pitchFamily="2" charset="2"/>
              <a:buNone/>
            </a:pPr>
            <a:r>
              <a:rPr lang="en-US" altLang="en-US" sz="1000" b="0">
                <a:cs typeface="Arial" panose="020B0604020202020204" pitchFamily="34" charset="0"/>
              </a:rPr>
              <a:t>You can drag an entire PDS to a Local Project and run Code Review against all of the programs at once</a:t>
            </a:r>
          </a:p>
          <a:p>
            <a:pPr eaLnBrk="1" hangingPunct="1">
              <a:lnSpc>
                <a:spcPct val="100000"/>
              </a:lnSpc>
              <a:spcBef>
                <a:spcPct val="25000"/>
              </a:spcBef>
              <a:spcAft>
                <a:spcPct val="15000"/>
              </a:spcAft>
              <a:buClr>
                <a:schemeClr val="accent1"/>
              </a:buClr>
              <a:buFont typeface="Wingdings" pitchFamily="2" charset="2"/>
              <a:buNone/>
            </a:pPr>
            <a:endParaRPr lang="en-US" altLang="en-US" sz="10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r>
              <a:rPr lang="en-US" altLang="en-US" sz="1000" b="0">
                <a:cs typeface="Arial" panose="020B0604020202020204" pitchFamily="34" charset="0"/>
              </a:rPr>
              <a:t>And you could drag multiple libraries to a Local Project and run Code Review against all of the files in the workspace</a:t>
            </a:r>
          </a:p>
          <a:p>
            <a:pPr eaLnBrk="1" hangingPunct="1">
              <a:lnSpc>
                <a:spcPct val="100000"/>
              </a:lnSpc>
              <a:spcBef>
                <a:spcPct val="25000"/>
              </a:spcBef>
              <a:spcAft>
                <a:spcPct val="15000"/>
              </a:spcAft>
              <a:buClr>
                <a:schemeClr val="accent1"/>
              </a:buClr>
              <a:buFont typeface="Wingdings" pitchFamily="2" charset="2"/>
              <a:buNone/>
            </a:pPr>
            <a:endParaRPr lang="en-US" altLang="en-US" sz="1000" b="0">
              <a:cs typeface="Arial" panose="020B0604020202020204" pitchFamily="34" charset="0"/>
            </a:endParaRPr>
          </a:p>
          <a:p>
            <a:pPr eaLnBrk="1" hangingPunct="1">
              <a:lnSpc>
                <a:spcPct val="100000"/>
              </a:lnSpc>
              <a:spcBef>
                <a:spcPct val="25000"/>
              </a:spcBef>
              <a:spcAft>
                <a:spcPct val="15000"/>
              </a:spcAft>
              <a:buClr>
                <a:schemeClr val="accent1"/>
              </a:buClr>
              <a:buFont typeface="Wingdings" pitchFamily="2" charset="2"/>
              <a:buNone/>
            </a:pPr>
            <a:r>
              <a:rPr lang="en-US" altLang="en-US" sz="1000" b="0">
                <a:cs typeface="Arial" panose="020B0604020202020204" pitchFamily="34" charset="0"/>
              </a:rPr>
              <a:t>You can select multiple specific programs to run Code Review against in a Local Project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43EB59CA-9474-D7D8-5033-AE9C573C94F6}"/>
              </a:ext>
            </a:extLst>
          </p:cNvPr>
          <p:cNvSpPr>
            <a:spLocks noGrp="1" noChangeArrowheads="1"/>
          </p:cNvSpPr>
          <p:nvPr>
            <p:ph type="title"/>
          </p:nvPr>
        </p:nvSpPr>
        <p:spPr>
          <a:xfrm>
            <a:off x="1587500" y="73026"/>
            <a:ext cx="8999538" cy="460375"/>
          </a:xfrm>
        </p:spPr>
        <p:txBody>
          <a:bodyPr>
            <a:normAutofit fontScale="90000"/>
          </a:bodyPr>
          <a:lstStyle/>
          <a:p>
            <a:pPr eaLnBrk="1" hangingPunct="1"/>
            <a:r>
              <a:rPr lang="en-US" altLang="en-US">
                <a:solidFill>
                  <a:schemeClr val="tx1"/>
                </a:solidFill>
                <a:sym typeface="Webdings" pitchFamily="2" charset="2"/>
              </a:rPr>
              <a:t>Create a Ruleset – steps </a:t>
            </a:r>
            <a:r>
              <a:rPr lang="en-US" altLang="en-US" sz="2000">
                <a:solidFill>
                  <a:schemeClr val="tx1"/>
                </a:solidFill>
                <a:sym typeface="Webdings" pitchFamily="2" charset="2"/>
              </a:rPr>
              <a:t>– </a:t>
            </a:r>
            <a:r>
              <a:rPr lang="en-US" altLang="en-US" sz="2000"/>
              <a:t>Code Review – Access the Configurations Wizard</a:t>
            </a:r>
          </a:p>
        </p:txBody>
      </p:sp>
      <p:sp>
        <p:nvSpPr>
          <p:cNvPr id="137219" name="Rectangle 3">
            <a:extLst>
              <a:ext uri="{FF2B5EF4-FFF2-40B4-BE49-F238E27FC236}">
                <a16:creationId xmlns:a16="http://schemas.microsoft.com/office/drawing/2014/main" id="{77BDD7A6-034D-23D4-414C-2266CFAB99DB}"/>
              </a:ext>
            </a:extLst>
          </p:cNvPr>
          <p:cNvSpPr>
            <a:spLocks noGrp="1" noChangeArrowheads="1"/>
          </p:cNvSpPr>
          <p:nvPr>
            <p:ph type="body" idx="1"/>
          </p:nvPr>
        </p:nvSpPr>
        <p:spPr>
          <a:xfrm>
            <a:off x="1524001" y="703264"/>
            <a:ext cx="4100513" cy="5087937"/>
          </a:xfrm>
        </p:spPr>
        <p:txBody>
          <a:bodyPr/>
          <a:lstStyle/>
          <a:p>
            <a:pPr eaLnBrk="1" hangingPunct="1"/>
            <a:r>
              <a:rPr lang="en-US" altLang="en-US"/>
              <a:t>Open </a:t>
            </a:r>
            <a:r>
              <a:rPr lang="en-US" altLang="en-US" b="1"/>
              <a:t>WARDRPT.cbl in the editor</a:t>
            </a:r>
          </a:p>
          <a:p>
            <a:pPr eaLnBrk="1" hangingPunct="1"/>
            <a:r>
              <a:rPr lang="en-US" altLang="en-US" b="1"/>
              <a:t>Right-click and select:</a:t>
            </a:r>
            <a:r>
              <a:rPr lang="en-US" altLang="en-US" sz="1600" b="1"/>
              <a:t>                 </a:t>
            </a:r>
            <a:r>
              <a:rPr lang="en-US" altLang="en-US" sz="1400" b="1"/>
              <a:t>Software Analyzer   &gt;                        Software Analyzer Configurations…</a:t>
            </a:r>
          </a:p>
          <a:p>
            <a:pPr lvl="1" eaLnBrk="1" hangingPunct="1"/>
            <a:endParaRPr lang="en-US" altLang="en-US" sz="1400" b="1"/>
          </a:p>
        </p:txBody>
      </p:sp>
      <p:pic>
        <p:nvPicPr>
          <p:cNvPr id="137220" name="Picture 4">
            <a:extLst>
              <a:ext uri="{FF2B5EF4-FFF2-40B4-BE49-F238E27FC236}">
                <a16:creationId xmlns:a16="http://schemas.microsoft.com/office/drawing/2014/main" id="{FF2B7217-944B-E3DC-5211-7BEDFE5C03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5850" y="1038226"/>
            <a:ext cx="5772150" cy="543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otalTime>1</TotalTime>
  <Words>6445</Words>
  <Application>Microsoft Office PowerPoint</Application>
  <PresentationFormat>Widescreen</PresentationFormat>
  <Paragraphs>808</Paragraphs>
  <Slides>57</Slides>
  <Notes>19</Notes>
  <HiddenSlides>57</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57</vt:i4>
      </vt:variant>
    </vt:vector>
  </HeadingPairs>
  <TitlesOfParts>
    <vt:vector size="72" baseType="lpstr">
      <vt:lpstr>Batang</vt:lpstr>
      <vt:lpstr>Abadi</vt:lpstr>
      <vt:lpstr>Aptos</vt:lpstr>
      <vt:lpstr>Aptos Display</vt:lpstr>
      <vt:lpstr>Arial</vt:lpstr>
      <vt:lpstr>Arial Black</vt:lpstr>
      <vt:lpstr>Arial Narrow</vt:lpstr>
      <vt:lpstr>Calibri</vt:lpstr>
      <vt:lpstr>Courier New</vt:lpstr>
      <vt:lpstr>helvetica neue</vt:lpstr>
      <vt:lpstr>inherit</vt:lpstr>
      <vt:lpstr>Verdana</vt:lpstr>
      <vt:lpstr>Webdings</vt:lpstr>
      <vt:lpstr>Wingdings</vt:lpstr>
      <vt:lpstr>Office Theme</vt:lpstr>
      <vt:lpstr>PowerPoint Presentation</vt:lpstr>
      <vt:lpstr>The IDz Workbench</vt:lpstr>
      <vt:lpstr>Software Analyzer (Code Review) - Introduction</vt:lpstr>
      <vt:lpstr>Code Review - Three separate options/workflows</vt:lpstr>
      <vt:lpstr>Software Analyzer (Code Review) – Options and features </vt:lpstr>
      <vt:lpstr>Software Analyzer (Code Review) – Process</vt:lpstr>
      <vt:lpstr>Software Analyzer (Code Review) – Interactive Example</vt:lpstr>
      <vt:lpstr>Software Analyzer (Code Review) – Invoking from a Context Menu</vt:lpstr>
      <vt:lpstr>Create a Ruleset – steps – Code Review – Access the Configurations Wizard</vt:lpstr>
      <vt:lpstr>Steps - Code Review / Create a Ruleset</vt:lpstr>
      <vt:lpstr>Steps – Review the Code in WARDRPT.cbl</vt:lpstr>
      <vt:lpstr>Optional Steps – Review all of the COBOL Code in IDzClass</vt:lpstr>
      <vt:lpstr>The IDz Workbench</vt:lpstr>
      <vt:lpstr>Creating a Custom COBOL Code Review rule - Introduction</vt:lpstr>
      <vt:lpstr>Creating a Custom COBOL Code Review rule – Steps </vt:lpstr>
      <vt:lpstr>Create the Java plug-in project – 1 of 3</vt:lpstr>
      <vt:lpstr>Create the Java plug-in project – 2 of 3</vt:lpstr>
      <vt:lpstr>Create a new category to hold all your domain specific rules – 3 of 3 </vt:lpstr>
      <vt:lpstr>Fill in the skeleton with java code to implement your custom rule. </vt:lpstr>
      <vt:lpstr>Specify the default rule severity</vt:lpstr>
      <vt:lpstr>Test your custom rule - Create a new Eclipse Application Debug Configuration</vt:lpstr>
      <vt:lpstr>Test your custom rule - Launch a new instance of IDz in Debug Mode</vt:lpstr>
      <vt:lpstr>Test your custom rule - Add your new rule to a Software Analyzer configuration – 1 of 3</vt:lpstr>
      <vt:lpstr>Test your custom rule - Add your new rule to a Software Analyzer configuration – 2 of 3</vt:lpstr>
      <vt:lpstr>Test your custom rule - Add your new rule to a Software Analyzer configuration – 3 of 3</vt:lpstr>
      <vt:lpstr>Add addition custom COBOL rules … or … Export the plugin</vt:lpstr>
      <vt:lpstr>Example Code Review rules</vt:lpstr>
      <vt:lpstr>Deeper dive on the Java – Taxonomy of a program</vt:lpstr>
      <vt:lpstr>Deeper dive on the Java – API Classes </vt:lpstr>
      <vt:lpstr>Annotated custom method</vt:lpstr>
      <vt:lpstr>Types of custom COBOL Rules – and the APIs</vt:lpstr>
      <vt:lpstr>Alternate uses for Software Analyzer/Code Review</vt:lpstr>
      <vt:lpstr>Recommended Java Links for the Code Review APIs</vt:lpstr>
      <vt:lpstr>The IDz Workbench</vt:lpstr>
      <vt:lpstr>Learn more about Software Analyzer/Code Review</vt:lpstr>
      <vt:lpstr>Optional Topic – Unreachable (“Dead”) code</vt:lpstr>
      <vt:lpstr>Optional Topic – Unreachable (“dead”) code – Setup in Preferences</vt:lpstr>
      <vt:lpstr>Optional Topic – Unreachable (“Dead”) code – Source Annotations</vt:lpstr>
      <vt:lpstr>Optional Topic – Identify Unused Variables</vt:lpstr>
      <vt:lpstr>Optional Topic – Combining Filter(s) with Ctrl+F Find</vt:lpstr>
      <vt:lpstr>Optional Topic – Software Analyzer (Custom Rules and Rule Categories)</vt:lpstr>
      <vt:lpstr>Optional Topic – Software Analyzer (Custom Rules and Categories) – 1 of 4</vt:lpstr>
      <vt:lpstr>Optional Topic – Software Analyzer (Custom Rules and Categories) – 2 of 4</vt:lpstr>
      <vt:lpstr>Optional Topic  – Software Analyzer (Custom Rules and Categories) – 3 of 4</vt:lpstr>
      <vt:lpstr>Optional Topic – Software Analyzer (Custom Rules and Categories) – 4 of 4</vt:lpstr>
      <vt:lpstr>Source Code Editing, Filtering, Analysis – Review and Use Cases</vt:lpstr>
      <vt:lpstr>Optional Topic - ISPF - Find All (Not Exclude) Search</vt:lpstr>
      <vt:lpstr>Optional Steps – Create a PDF Report for your  Code Review</vt:lpstr>
      <vt:lpstr>Code Review – PDF Report (sample)</vt:lpstr>
      <vt:lpstr>Optional Topic - Manipulating Views for Optimum Data Analysis Capabilities</vt:lpstr>
      <vt:lpstr> Optional Workshop – Source Format – Data Division</vt:lpstr>
      <vt:lpstr> Optional Workshop – Source Format Preferences</vt:lpstr>
      <vt:lpstr>Summary - Find/Replace – Review and Use Cases</vt:lpstr>
      <vt:lpstr>Summary – COBOL Code Filtering and Analysis – Review and Use Cases</vt:lpstr>
      <vt:lpstr>Regular Expressions – Used to find related text on adjacent lines</vt:lpstr>
      <vt:lpstr>REGEX – Used to find related text on adjacent lines across an entire PDS</vt:lpstr>
      <vt:lpstr>Regex – Used to Filter Out Lines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Jonathan Sayles</dc:creator>
  <cp:lastModifiedBy>Jonathan Sayles</cp:lastModifiedBy>
  <cp:revision>1</cp:revision>
  <dcterms:created xsi:type="dcterms:W3CDTF">2025-07-30T14:58:09Z</dcterms:created>
  <dcterms:modified xsi:type="dcterms:W3CDTF">2025-07-30T14:59:18Z</dcterms:modified>
</cp:coreProperties>
</file>